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80"/>
  </p:notesMasterIdLst>
  <p:handoutMasterIdLst>
    <p:handoutMasterId r:id="rId81"/>
  </p:handoutMasterIdLst>
  <p:sldIdLst>
    <p:sldId id="270" r:id="rId3"/>
    <p:sldId id="990" r:id="rId4"/>
    <p:sldId id="326" r:id="rId5"/>
    <p:sldId id="1048" r:id="rId6"/>
    <p:sldId id="992" r:id="rId7"/>
    <p:sldId id="1049" r:id="rId8"/>
    <p:sldId id="1050" r:id="rId9"/>
    <p:sldId id="993" r:id="rId10"/>
    <p:sldId id="994" r:id="rId11"/>
    <p:sldId id="995" r:id="rId12"/>
    <p:sldId id="996" r:id="rId13"/>
    <p:sldId id="997" r:id="rId14"/>
    <p:sldId id="1051" r:id="rId15"/>
    <p:sldId id="1057" r:id="rId16"/>
    <p:sldId id="998" r:id="rId17"/>
    <p:sldId id="999" r:id="rId18"/>
    <p:sldId id="1000" r:id="rId19"/>
    <p:sldId id="1001" r:id="rId20"/>
    <p:sldId id="1002" r:id="rId21"/>
    <p:sldId id="1052" r:id="rId22"/>
    <p:sldId id="1004" r:id="rId23"/>
    <p:sldId id="1053" r:id="rId24"/>
    <p:sldId id="1006" r:id="rId25"/>
    <p:sldId id="1007" r:id="rId26"/>
    <p:sldId id="1071" r:id="rId27"/>
    <p:sldId id="1008" r:id="rId28"/>
    <p:sldId id="1009" r:id="rId29"/>
    <p:sldId id="1011" r:id="rId30"/>
    <p:sldId id="1058" r:id="rId31"/>
    <p:sldId id="1059" r:id="rId32"/>
    <p:sldId id="1062" r:id="rId33"/>
    <p:sldId id="1060" r:id="rId34"/>
    <p:sldId id="1067" r:id="rId35"/>
    <p:sldId id="1063" r:id="rId36"/>
    <p:sldId id="1064" r:id="rId37"/>
    <p:sldId id="1065" r:id="rId38"/>
    <p:sldId id="1013" r:id="rId39"/>
    <p:sldId id="1014" r:id="rId40"/>
    <p:sldId id="1075" r:id="rId41"/>
    <p:sldId id="1015" r:id="rId42"/>
    <p:sldId id="1016" r:id="rId43"/>
    <p:sldId id="1072" r:id="rId44"/>
    <p:sldId id="1073" r:id="rId45"/>
    <p:sldId id="1017" r:id="rId46"/>
    <p:sldId id="1020" r:id="rId47"/>
    <p:sldId id="1076" r:id="rId48"/>
    <p:sldId id="1077" r:id="rId49"/>
    <p:sldId id="1019" r:id="rId50"/>
    <p:sldId id="1021" r:id="rId51"/>
    <p:sldId id="1022" r:id="rId52"/>
    <p:sldId id="1023" r:id="rId53"/>
    <p:sldId id="1024" r:id="rId54"/>
    <p:sldId id="1025" r:id="rId55"/>
    <p:sldId id="1026" r:id="rId56"/>
    <p:sldId id="1027" r:id="rId57"/>
    <p:sldId id="1029" r:id="rId58"/>
    <p:sldId id="1030" r:id="rId59"/>
    <p:sldId id="1031" r:id="rId60"/>
    <p:sldId id="1032" r:id="rId61"/>
    <p:sldId id="1033" r:id="rId62"/>
    <p:sldId id="1034" r:id="rId63"/>
    <p:sldId id="1035" r:id="rId64"/>
    <p:sldId id="1036" r:id="rId65"/>
    <p:sldId id="1037" r:id="rId66"/>
    <p:sldId id="1038" r:id="rId67"/>
    <p:sldId id="1039" r:id="rId68"/>
    <p:sldId id="1040" r:id="rId69"/>
    <p:sldId id="1041" r:id="rId70"/>
    <p:sldId id="1042" r:id="rId71"/>
    <p:sldId id="1043" r:id="rId72"/>
    <p:sldId id="1044" r:id="rId73"/>
    <p:sldId id="1045" r:id="rId74"/>
    <p:sldId id="1046" r:id="rId75"/>
    <p:sldId id="1047" r:id="rId76"/>
    <p:sldId id="725" r:id="rId77"/>
    <p:sldId id="538" r:id="rId78"/>
    <p:sldId id="377" r:id="rId79"/>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254"/>
  </p:normalViewPr>
  <p:slideViewPr>
    <p:cSldViewPr showGuides="1">
      <p:cViewPr varScale="1">
        <p:scale>
          <a:sx n="84" d="100"/>
          <a:sy n="84" d="100"/>
        </p:scale>
        <p:origin x="1608" y="96"/>
      </p:cViewPr>
      <p:guideLst>
        <p:guide orient="horz" pos="2160"/>
        <p:guide pos="2801"/>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11 October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46398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11 October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67848388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11 October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316345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4677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8120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56D2D-75BE-4EE0-8CE1-EF454E27DC8D}" type="slidenum">
              <a:rPr lang="en-US"/>
              <a:pPr/>
              <a:t>13</a:t>
            </a:fld>
            <a:endParaRPr 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7961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8455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9045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41947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14179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0048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F12F5323-E24A-4028-94C5-9C9872BE51C5}" type="slidenum">
              <a:rPr lang="en-US" altLang="en-US">
                <a:solidFill>
                  <a:srgbClr val="000000"/>
                </a:solidFill>
              </a:rPr>
              <a:pPr eaLnBrk="1" hangingPunct="1">
                <a:spcBef>
                  <a:spcPct val="0"/>
                </a:spcBef>
              </a:pPr>
              <a:t>19</a:t>
            </a:fld>
            <a:endParaRPr lang="en-US" altLang="en-US">
              <a:solidFill>
                <a:srgbClr val="000000"/>
              </a:solidFill>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18737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8199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356491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4558E0E4-ACF1-4C56-9B0B-FB3F81865797}" type="slidenum">
              <a:rPr lang="en-US" altLang="en-US" sz="1200" b="0" i="0">
                <a:solidFill>
                  <a:srgbClr val="000000"/>
                </a:solidFill>
                <a:latin typeface="Times New Roman" panose="02020603050405020304" pitchFamily="18" charset="0"/>
              </a:rPr>
              <a:pPr eaLnBrk="1" hangingPunct="1"/>
              <a:t>21</a:t>
            </a:fld>
            <a:endParaRPr lang="en-US" altLang="en-US" sz="1200" b="0" i="0">
              <a:solidFill>
                <a:srgbClr val="000000"/>
              </a:solidFill>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7876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165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39F90A6A-18F0-4F9D-989C-B2D9104CAACD}" type="slidenum">
              <a:rPr lang="en-US" altLang="en-US" sz="1200" b="0" i="0">
                <a:solidFill>
                  <a:srgbClr val="000000"/>
                </a:solidFill>
                <a:latin typeface="Times New Roman" panose="02020603050405020304" pitchFamily="18" charset="0"/>
              </a:rPr>
              <a:pPr eaLnBrk="1" hangingPunct="1"/>
              <a:t>23</a:t>
            </a:fld>
            <a:endParaRPr lang="en-US" altLang="en-US" sz="1200" b="0" i="0">
              <a:solidFill>
                <a:srgbClr val="000000"/>
              </a:solidFill>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5518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21895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56D2D-75BE-4EE0-8CE1-EF454E27DC8D}" type="slidenum">
              <a:rPr lang="en-US"/>
              <a:pPr/>
              <a:t>25</a:t>
            </a:fld>
            <a:endParaRPr lang="en-US"/>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8279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7072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7813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53025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F031E2-F7E7-40C4-9E9B-9772A14F9E93}" type="slidenum">
              <a:rPr lang="en-US" altLang="en-US">
                <a:solidFill>
                  <a:srgbClr val="000000"/>
                </a:solidFill>
              </a:rPr>
              <a:pPr eaLnBrk="1" hangingPunct="1">
                <a:spcBef>
                  <a:spcPct val="0"/>
                </a:spcBef>
              </a:pPr>
              <a:t>29</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50641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F031E2-F7E7-40C4-9E9B-9772A14F9E93}" type="slidenum">
              <a:rPr lang="en-US" altLang="en-US">
                <a:solidFill>
                  <a:srgbClr val="000000"/>
                </a:solidFill>
              </a:rPr>
              <a:pPr eaLnBrk="1" hangingPunct="1">
                <a:spcBef>
                  <a:spcPct val="0"/>
                </a:spcBef>
              </a:pPr>
              <a:t>30</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959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98706-4EF9-406A-9D36-0280E37AB2E0}" type="slidenum">
              <a:rPr lang="en-US"/>
              <a:pPr/>
              <a:t>4</a:t>
            </a:fld>
            <a:endParaRPr lang="en-US"/>
          </a:p>
        </p:txBody>
      </p:sp>
      <p:sp>
        <p:nvSpPr>
          <p:cNvPr id="1079298" name="Rectangle 2"/>
          <p:cNvSpPr>
            <a:spLocks noGrp="1" noRot="1" noChangeAspect="1" noChangeArrowheads="1" noTextEdit="1"/>
          </p:cNvSpPr>
          <p:nvPr>
            <p:ph type="sldImg"/>
          </p:nvPr>
        </p:nvSpPr>
        <p:spPr>
          <a:ln/>
        </p:spPr>
      </p:sp>
      <p:sp>
        <p:nvSpPr>
          <p:cNvPr id="1079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72782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08894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F031E2-F7E7-40C4-9E9B-9772A14F9E93}" type="slidenum">
              <a:rPr lang="en-US" altLang="en-US">
                <a:solidFill>
                  <a:srgbClr val="000000"/>
                </a:solidFill>
              </a:rPr>
              <a:pPr eaLnBrk="1" hangingPunct="1">
                <a:spcBef>
                  <a:spcPct val="0"/>
                </a:spcBef>
              </a:pPr>
              <a:t>32</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7818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53403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4572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126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F031E2-F7E7-40C4-9E9B-9772A14F9E93}" type="slidenum">
              <a:rPr lang="en-US" altLang="en-US">
                <a:solidFill>
                  <a:srgbClr val="000000"/>
                </a:solidFill>
              </a:rPr>
              <a:pPr eaLnBrk="1" hangingPunct="1">
                <a:spcBef>
                  <a:spcPct val="0"/>
                </a:spcBef>
              </a:pPr>
              <a:t>36</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9427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26262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11536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37687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206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9058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010DE7CC-9D27-4484-8782-BFB0BC82538D}" type="slidenum">
              <a:rPr lang="en-US" altLang="en-US">
                <a:solidFill>
                  <a:srgbClr val="000000"/>
                </a:solidFill>
              </a:rPr>
              <a:pPr eaLnBrk="1" hangingPunct="1">
                <a:spcBef>
                  <a:spcPct val="0"/>
                </a:spcBef>
              </a:pPr>
              <a:t>41</a:t>
            </a:fld>
            <a:endParaRPr lang="en-US" altLang="en-US">
              <a:solidFill>
                <a:srgbClr val="000000"/>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68229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F031E2-F7E7-40C4-9E9B-9772A14F9E93}" type="slidenum">
              <a:rPr lang="en-US" altLang="en-US">
                <a:solidFill>
                  <a:srgbClr val="000000"/>
                </a:solidFill>
              </a:rPr>
              <a:pPr eaLnBrk="1" hangingPunct="1">
                <a:spcBef>
                  <a:spcPct val="0"/>
                </a:spcBef>
              </a:pPr>
              <a:t>42</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6716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8C6082-F22B-401C-B964-F24B59AE6F67}" type="slidenum">
              <a:rPr lang="en-US"/>
              <a:pPr/>
              <a:t>43</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5579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07881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060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4328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3490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03873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166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3985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38769-4F24-4288-AEC3-E018B6EE21BC}" type="slidenum">
              <a:rPr lang="en-US"/>
              <a:pPr/>
              <a:t>6</a:t>
            </a:fld>
            <a:endParaRPr lang="en-US"/>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7848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7160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3D1AA5C-429E-4F74-B5EF-B6A9C30A3FF9}" type="slidenum">
              <a:rPr lang="en-US" altLang="en-US"/>
              <a:pPr eaLnBrk="1" hangingPunct="1">
                <a:spcBef>
                  <a:spcPct val="0"/>
                </a:spcBef>
              </a:pPr>
              <a:t>52</a:t>
            </a:fld>
            <a:endParaRPr lang="en-US" alt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47914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56916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5523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3074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5416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0418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92656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87779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946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13CC2D-B335-4203-8406-178CA1CF80B1}" type="slidenum">
              <a:rPr lang="en-US"/>
              <a:pPr/>
              <a:t>7</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1906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16147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88624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32044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70319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25345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1690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16289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92563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4474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22083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5902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36747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33593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16251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852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411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r>
              <a:rPr lang="en-US" altLang="en-US"/>
              <a:t>20.#</a:t>
            </a: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807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oleObject" Target="../embeddings/oleObject2.bin"/><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emf"/><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/79</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image" Target="../media/image116.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1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7.xml"/><Relationship Id="rId1" Type="http://schemas.openxmlformats.org/officeDocument/2006/relationships/slideLayout" Target="../slideLayouts/slideLayout1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16.xml"/><Relationship Id="rId6" Type="http://schemas.openxmlformats.org/officeDocument/2006/relationships/image" Target="../media/image147.png"/><Relationship Id="rId5" Type="http://schemas.openxmlformats.org/officeDocument/2006/relationships/image" Target="../media/image139.png"/><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1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39.png"/><Relationship Id="rId7" Type="http://schemas.openxmlformats.org/officeDocument/2006/relationships/image" Target="../media/image155.png"/><Relationship Id="rId2" Type="http://schemas.openxmlformats.org/officeDocument/2006/relationships/notesSlide" Target="../notesSlides/notesSlide70.xml"/><Relationship Id="rId1" Type="http://schemas.openxmlformats.org/officeDocument/2006/relationships/slideLayout" Target="../slideLayouts/slideLayout1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image" Target="../media/image158.png"/></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image" Target="../media/image161.emf"/><Relationship Id="rId4" Type="http://schemas.openxmlformats.org/officeDocument/2006/relationships/image" Target="../media/image160.png"/></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73.xml"/><Relationship Id="rId1" Type="http://schemas.openxmlformats.org/officeDocument/2006/relationships/slideLayout" Target="../slideLayouts/slideLayout1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21970"/>
          </a:xfrm>
          <a:prstGeom prst="rect">
            <a:avLst/>
          </a:prstGeom>
          <a:noFill/>
          <a:ln w="9525">
            <a:noFill/>
          </a:ln>
        </p:spPr>
        <p:txBody>
          <a:bodyPr wrap="square" anchor="t">
            <a:spAutoFit/>
          </a:bodyPr>
          <a:lstStyle/>
          <a:p>
            <a:pPr>
              <a:spcBef>
                <a:spcPct val="20000"/>
              </a:spcBef>
              <a:buClr>
                <a:schemeClr val="tx1"/>
              </a:buClr>
              <a:buSzPct val="60000"/>
            </a:pPr>
            <a:r>
              <a:rPr lang="en-US" altLang="en-GB" sz="2800" dirty="0">
                <a:solidFill>
                  <a:srgbClr val="000099"/>
                </a:solidFill>
                <a:latin typeface="Arial" panose="020B0604020202020204" pitchFamily="34" charset="0"/>
                <a:ea typeface="Arial" panose="020B0604020202020204" pitchFamily="34" charset="0"/>
              </a:rPr>
              <a:t>Unicast Routing</a:t>
            </a: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4"/>
          <p:cNvSpPr>
            <a:spLocks noChangeArrowheads="1"/>
          </p:cNvSpPr>
          <p:nvPr/>
        </p:nvSpPr>
        <p:spPr bwMode="auto">
          <a:xfrm>
            <a:off x="152400" y="133350"/>
            <a:ext cx="8534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Least-cost trees for nodes in the internet</a:t>
            </a:r>
          </a:p>
        </p:txBody>
      </p:sp>
      <p:pic>
        <p:nvPicPr>
          <p:cNvPr id="7578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750" y="7620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663" y="762000"/>
            <a:ext cx="2319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8988" y="7620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750" y="48006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4663" y="4800600"/>
            <a:ext cx="2319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8988" y="48006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3200" y="26670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79912" y="3345975"/>
            <a:ext cx="2551824" cy="92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5536" y="2500951"/>
            <a:ext cx="3168352" cy="155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065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 calcmode="lin" valueType="num">
                                      <p:cBhvr>
                                        <p:cTn id="7" dur="500" fill="hold"/>
                                        <p:tgtEl>
                                          <p:spTgt spid="75782"/>
                                        </p:tgtEl>
                                        <p:attrNameLst>
                                          <p:attrName>ppt_w</p:attrName>
                                        </p:attrNameLst>
                                      </p:cBhvr>
                                      <p:tavLst>
                                        <p:tav tm="0">
                                          <p:val>
                                            <p:fltVal val="0"/>
                                          </p:val>
                                        </p:tav>
                                        <p:tav tm="100000">
                                          <p:val>
                                            <p:strVal val="#ppt_w"/>
                                          </p:val>
                                        </p:tav>
                                      </p:tavLst>
                                    </p:anim>
                                    <p:anim calcmode="lin" valueType="num">
                                      <p:cBhvr>
                                        <p:cTn id="8" dur="500" fill="hold"/>
                                        <p:tgtEl>
                                          <p:spTgt spid="75782"/>
                                        </p:tgtEl>
                                        <p:attrNameLst>
                                          <p:attrName>ppt_h</p:attrName>
                                        </p:attrNameLst>
                                      </p:cBhvr>
                                      <p:tavLst>
                                        <p:tav tm="0">
                                          <p:val>
                                            <p:fltVal val="0"/>
                                          </p:val>
                                        </p:tav>
                                        <p:tav tm="100000">
                                          <p:val>
                                            <p:strVal val="#ppt_h"/>
                                          </p:val>
                                        </p:tav>
                                      </p:tavLst>
                                    </p:anim>
                                    <p:animEffect transition="in" filter="fade">
                                      <p:cBhvr>
                                        <p:cTn id="9" dur="500"/>
                                        <p:tgtEl>
                                          <p:spTgt spid="7578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75783"/>
                                        </p:tgtEl>
                                        <p:attrNameLst>
                                          <p:attrName>style.visibility</p:attrName>
                                        </p:attrNameLst>
                                      </p:cBhvr>
                                      <p:to>
                                        <p:strVal val="visible"/>
                                      </p:to>
                                    </p:set>
                                    <p:anim calcmode="lin" valueType="num">
                                      <p:cBhvr>
                                        <p:cTn id="14" dur="500" fill="hold"/>
                                        <p:tgtEl>
                                          <p:spTgt spid="75783"/>
                                        </p:tgtEl>
                                        <p:attrNameLst>
                                          <p:attrName>ppt_w</p:attrName>
                                        </p:attrNameLst>
                                      </p:cBhvr>
                                      <p:tavLst>
                                        <p:tav tm="0">
                                          <p:val>
                                            <p:fltVal val="0"/>
                                          </p:val>
                                        </p:tav>
                                        <p:tav tm="100000">
                                          <p:val>
                                            <p:strVal val="#ppt_w"/>
                                          </p:val>
                                        </p:tav>
                                      </p:tavLst>
                                    </p:anim>
                                    <p:anim calcmode="lin" valueType="num">
                                      <p:cBhvr>
                                        <p:cTn id="15" dur="500" fill="hold"/>
                                        <p:tgtEl>
                                          <p:spTgt spid="75783"/>
                                        </p:tgtEl>
                                        <p:attrNameLst>
                                          <p:attrName>ppt_h</p:attrName>
                                        </p:attrNameLst>
                                      </p:cBhvr>
                                      <p:tavLst>
                                        <p:tav tm="0">
                                          <p:val>
                                            <p:fltVal val="0"/>
                                          </p:val>
                                        </p:tav>
                                        <p:tav tm="100000">
                                          <p:val>
                                            <p:strVal val="#ppt_h"/>
                                          </p:val>
                                        </p:tav>
                                      </p:tavLst>
                                    </p:anim>
                                    <p:animEffect transition="in" filter="fade">
                                      <p:cBhvr>
                                        <p:cTn id="16" dur="500"/>
                                        <p:tgtEl>
                                          <p:spTgt spid="757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75784"/>
                                        </p:tgtEl>
                                        <p:attrNameLst>
                                          <p:attrName>style.visibility</p:attrName>
                                        </p:attrNameLst>
                                      </p:cBhvr>
                                      <p:to>
                                        <p:strVal val="visible"/>
                                      </p:to>
                                    </p:set>
                                    <p:anim calcmode="lin" valueType="num">
                                      <p:cBhvr>
                                        <p:cTn id="21" dur="500" fill="hold"/>
                                        <p:tgtEl>
                                          <p:spTgt spid="75784"/>
                                        </p:tgtEl>
                                        <p:attrNameLst>
                                          <p:attrName>ppt_w</p:attrName>
                                        </p:attrNameLst>
                                      </p:cBhvr>
                                      <p:tavLst>
                                        <p:tav tm="0">
                                          <p:val>
                                            <p:fltVal val="0"/>
                                          </p:val>
                                        </p:tav>
                                        <p:tav tm="100000">
                                          <p:val>
                                            <p:strVal val="#ppt_w"/>
                                          </p:val>
                                        </p:tav>
                                      </p:tavLst>
                                    </p:anim>
                                    <p:anim calcmode="lin" valueType="num">
                                      <p:cBhvr>
                                        <p:cTn id="22" dur="500" fill="hold"/>
                                        <p:tgtEl>
                                          <p:spTgt spid="75784"/>
                                        </p:tgtEl>
                                        <p:attrNameLst>
                                          <p:attrName>ppt_h</p:attrName>
                                        </p:attrNameLst>
                                      </p:cBhvr>
                                      <p:tavLst>
                                        <p:tav tm="0">
                                          <p:val>
                                            <p:fltVal val="0"/>
                                          </p:val>
                                        </p:tav>
                                        <p:tav tm="100000">
                                          <p:val>
                                            <p:strVal val="#ppt_h"/>
                                          </p:val>
                                        </p:tav>
                                      </p:tavLst>
                                    </p:anim>
                                    <p:animEffect transition="in" filter="fade">
                                      <p:cBhvr>
                                        <p:cTn id="23" dur="500"/>
                                        <p:tgtEl>
                                          <p:spTgt spid="7578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75785"/>
                                        </p:tgtEl>
                                        <p:attrNameLst>
                                          <p:attrName>style.visibility</p:attrName>
                                        </p:attrNameLst>
                                      </p:cBhvr>
                                      <p:to>
                                        <p:strVal val="visible"/>
                                      </p:to>
                                    </p:set>
                                    <p:anim calcmode="lin" valueType="num">
                                      <p:cBhvr>
                                        <p:cTn id="28" dur="500" fill="hold"/>
                                        <p:tgtEl>
                                          <p:spTgt spid="75785"/>
                                        </p:tgtEl>
                                        <p:attrNameLst>
                                          <p:attrName>ppt_w</p:attrName>
                                        </p:attrNameLst>
                                      </p:cBhvr>
                                      <p:tavLst>
                                        <p:tav tm="0">
                                          <p:val>
                                            <p:fltVal val="0"/>
                                          </p:val>
                                        </p:tav>
                                        <p:tav tm="100000">
                                          <p:val>
                                            <p:strVal val="#ppt_w"/>
                                          </p:val>
                                        </p:tav>
                                      </p:tavLst>
                                    </p:anim>
                                    <p:anim calcmode="lin" valueType="num">
                                      <p:cBhvr>
                                        <p:cTn id="29" dur="500" fill="hold"/>
                                        <p:tgtEl>
                                          <p:spTgt spid="75785"/>
                                        </p:tgtEl>
                                        <p:attrNameLst>
                                          <p:attrName>ppt_h</p:attrName>
                                        </p:attrNameLst>
                                      </p:cBhvr>
                                      <p:tavLst>
                                        <p:tav tm="0">
                                          <p:val>
                                            <p:fltVal val="0"/>
                                          </p:val>
                                        </p:tav>
                                        <p:tav tm="100000">
                                          <p:val>
                                            <p:strVal val="#ppt_h"/>
                                          </p:val>
                                        </p:tav>
                                      </p:tavLst>
                                    </p:anim>
                                    <p:animEffect transition="in" filter="fade">
                                      <p:cBhvr>
                                        <p:cTn id="30" dur="500"/>
                                        <p:tgtEl>
                                          <p:spTgt spid="7578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75786"/>
                                        </p:tgtEl>
                                        <p:attrNameLst>
                                          <p:attrName>style.visibility</p:attrName>
                                        </p:attrNameLst>
                                      </p:cBhvr>
                                      <p:to>
                                        <p:strVal val="visible"/>
                                      </p:to>
                                    </p:set>
                                    <p:anim calcmode="lin" valueType="num">
                                      <p:cBhvr>
                                        <p:cTn id="35" dur="500" fill="hold"/>
                                        <p:tgtEl>
                                          <p:spTgt spid="75786"/>
                                        </p:tgtEl>
                                        <p:attrNameLst>
                                          <p:attrName>ppt_w</p:attrName>
                                        </p:attrNameLst>
                                      </p:cBhvr>
                                      <p:tavLst>
                                        <p:tav tm="0">
                                          <p:val>
                                            <p:fltVal val="0"/>
                                          </p:val>
                                        </p:tav>
                                        <p:tav tm="100000">
                                          <p:val>
                                            <p:strVal val="#ppt_w"/>
                                          </p:val>
                                        </p:tav>
                                      </p:tavLst>
                                    </p:anim>
                                    <p:anim calcmode="lin" valueType="num">
                                      <p:cBhvr>
                                        <p:cTn id="36" dur="500" fill="hold"/>
                                        <p:tgtEl>
                                          <p:spTgt spid="75786"/>
                                        </p:tgtEl>
                                        <p:attrNameLst>
                                          <p:attrName>ppt_h</p:attrName>
                                        </p:attrNameLst>
                                      </p:cBhvr>
                                      <p:tavLst>
                                        <p:tav tm="0">
                                          <p:val>
                                            <p:fltVal val="0"/>
                                          </p:val>
                                        </p:tav>
                                        <p:tav tm="100000">
                                          <p:val>
                                            <p:strVal val="#ppt_h"/>
                                          </p:val>
                                        </p:tav>
                                      </p:tavLst>
                                    </p:anim>
                                    <p:animEffect transition="in" filter="fade">
                                      <p:cBhvr>
                                        <p:cTn id="37" dur="500"/>
                                        <p:tgtEl>
                                          <p:spTgt spid="757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nodeType="clickEffect">
                                  <p:stCondLst>
                                    <p:cond delay="0"/>
                                  </p:stCondLst>
                                  <p:childTnLst>
                                    <p:set>
                                      <p:cBhvr>
                                        <p:cTn id="41" dur="1" fill="hold">
                                          <p:stCondLst>
                                            <p:cond delay="0"/>
                                          </p:stCondLst>
                                        </p:cTn>
                                        <p:tgtEl>
                                          <p:spTgt spid="75787"/>
                                        </p:tgtEl>
                                        <p:attrNameLst>
                                          <p:attrName>style.visibility</p:attrName>
                                        </p:attrNameLst>
                                      </p:cBhvr>
                                      <p:to>
                                        <p:strVal val="visible"/>
                                      </p:to>
                                    </p:set>
                                    <p:anim calcmode="lin" valueType="num">
                                      <p:cBhvr>
                                        <p:cTn id="42" dur="500" fill="hold"/>
                                        <p:tgtEl>
                                          <p:spTgt spid="75787"/>
                                        </p:tgtEl>
                                        <p:attrNameLst>
                                          <p:attrName>ppt_w</p:attrName>
                                        </p:attrNameLst>
                                      </p:cBhvr>
                                      <p:tavLst>
                                        <p:tav tm="0">
                                          <p:val>
                                            <p:fltVal val="0"/>
                                          </p:val>
                                        </p:tav>
                                        <p:tav tm="100000">
                                          <p:val>
                                            <p:strVal val="#ppt_w"/>
                                          </p:val>
                                        </p:tav>
                                      </p:tavLst>
                                    </p:anim>
                                    <p:anim calcmode="lin" valueType="num">
                                      <p:cBhvr>
                                        <p:cTn id="43" dur="500" fill="hold"/>
                                        <p:tgtEl>
                                          <p:spTgt spid="75787"/>
                                        </p:tgtEl>
                                        <p:attrNameLst>
                                          <p:attrName>ppt_h</p:attrName>
                                        </p:attrNameLst>
                                      </p:cBhvr>
                                      <p:tavLst>
                                        <p:tav tm="0">
                                          <p:val>
                                            <p:fltVal val="0"/>
                                          </p:val>
                                        </p:tav>
                                        <p:tav tm="100000">
                                          <p:val>
                                            <p:strVal val="#ppt_h"/>
                                          </p:val>
                                        </p:tav>
                                      </p:tavLst>
                                    </p:anim>
                                    <p:animEffect transition="in" filter="fade">
                                      <p:cBhvr>
                                        <p:cTn id="44" dur="500"/>
                                        <p:tgtEl>
                                          <p:spTgt spid="757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16" fill="hold" nodeType="clickEffect">
                                  <p:stCondLst>
                                    <p:cond delay="0"/>
                                  </p:stCondLst>
                                  <p:childTnLst>
                                    <p:set>
                                      <p:cBhvr>
                                        <p:cTn id="48" dur="1" fill="hold">
                                          <p:stCondLst>
                                            <p:cond delay="0"/>
                                          </p:stCondLst>
                                        </p:cTn>
                                        <p:tgtEl>
                                          <p:spTgt spid="75788"/>
                                        </p:tgtEl>
                                        <p:attrNameLst>
                                          <p:attrName>style.visibility</p:attrName>
                                        </p:attrNameLst>
                                      </p:cBhvr>
                                      <p:to>
                                        <p:strVal val="visible"/>
                                      </p:to>
                                    </p:set>
                                    <p:anim calcmode="lin" valueType="num">
                                      <p:cBhvr>
                                        <p:cTn id="49" dur="500" fill="hold"/>
                                        <p:tgtEl>
                                          <p:spTgt spid="75788"/>
                                        </p:tgtEl>
                                        <p:attrNameLst>
                                          <p:attrName>ppt_w</p:attrName>
                                        </p:attrNameLst>
                                      </p:cBhvr>
                                      <p:tavLst>
                                        <p:tav tm="0">
                                          <p:val>
                                            <p:fltVal val="0"/>
                                          </p:val>
                                        </p:tav>
                                        <p:tav tm="100000">
                                          <p:val>
                                            <p:strVal val="#ppt_w"/>
                                          </p:val>
                                        </p:tav>
                                      </p:tavLst>
                                    </p:anim>
                                    <p:anim calcmode="lin" valueType="num">
                                      <p:cBhvr>
                                        <p:cTn id="50" dur="500" fill="hold"/>
                                        <p:tgtEl>
                                          <p:spTgt spid="75788"/>
                                        </p:tgtEl>
                                        <p:attrNameLst>
                                          <p:attrName>ppt_h</p:attrName>
                                        </p:attrNameLst>
                                      </p:cBhvr>
                                      <p:tavLst>
                                        <p:tav tm="0">
                                          <p:val>
                                            <p:fltVal val="0"/>
                                          </p:val>
                                        </p:tav>
                                        <p:tav tm="100000">
                                          <p:val>
                                            <p:strVal val="#ppt_h"/>
                                          </p:val>
                                        </p:tav>
                                      </p:tavLst>
                                    </p:anim>
                                    <p:animEffect transition="in" filter="fade">
                                      <p:cBhvr>
                                        <p:cTn id="51" dur="500"/>
                                        <p:tgtEl>
                                          <p:spTgt spid="7578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6" presetClass="entr" presetSubtype="0" fill="hold" nodeType="clickEffect">
                                  <p:stCondLst>
                                    <p:cond delay="0"/>
                                  </p:stCondLst>
                                  <p:childTnLst>
                                    <p:set>
                                      <p:cBhvr>
                                        <p:cTn id="55" dur="1" fill="hold">
                                          <p:stCondLst>
                                            <p:cond delay="0"/>
                                          </p:stCondLst>
                                        </p:cTn>
                                        <p:tgtEl>
                                          <p:spTgt spid="75790"/>
                                        </p:tgtEl>
                                        <p:attrNameLst>
                                          <p:attrName>style.visibility</p:attrName>
                                        </p:attrNameLst>
                                      </p:cBhvr>
                                      <p:to>
                                        <p:strVal val="visible"/>
                                      </p:to>
                                    </p:set>
                                    <p:animEffect transition="in" filter="wipe(down)">
                                      <p:cBhvr>
                                        <p:cTn id="56" dur="580">
                                          <p:stCondLst>
                                            <p:cond delay="0"/>
                                          </p:stCondLst>
                                        </p:cTn>
                                        <p:tgtEl>
                                          <p:spTgt spid="75790"/>
                                        </p:tgtEl>
                                      </p:cBhvr>
                                    </p:animEffect>
                                    <p:anim calcmode="lin" valueType="num">
                                      <p:cBhvr>
                                        <p:cTn id="57" dur="1822" tmFilter="0,0; 0.14,0.36; 0.43,0.73; 0.71,0.91; 1.0,1.0">
                                          <p:stCondLst>
                                            <p:cond delay="0"/>
                                          </p:stCondLst>
                                        </p:cTn>
                                        <p:tgtEl>
                                          <p:spTgt spid="75790"/>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75790"/>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75790"/>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75790"/>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75790"/>
                                        </p:tgtEl>
                                        <p:attrNameLst>
                                          <p:attrName>ppt_y</p:attrName>
                                        </p:attrNameLst>
                                      </p:cBhvr>
                                      <p:tavLst>
                                        <p:tav tm="0" fmla="#ppt_y-sin(pi*$)/81">
                                          <p:val>
                                            <p:fltVal val="0"/>
                                          </p:val>
                                        </p:tav>
                                        <p:tav tm="100000">
                                          <p:val>
                                            <p:fltVal val="1"/>
                                          </p:val>
                                        </p:tav>
                                      </p:tavLst>
                                    </p:anim>
                                    <p:animScale>
                                      <p:cBhvr>
                                        <p:cTn id="62" dur="26">
                                          <p:stCondLst>
                                            <p:cond delay="650"/>
                                          </p:stCondLst>
                                        </p:cTn>
                                        <p:tgtEl>
                                          <p:spTgt spid="75790"/>
                                        </p:tgtEl>
                                      </p:cBhvr>
                                      <p:to x="100000" y="60000"/>
                                    </p:animScale>
                                    <p:animScale>
                                      <p:cBhvr>
                                        <p:cTn id="63" dur="166" decel="50000">
                                          <p:stCondLst>
                                            <p:cond delay="676"/>
                                          </p:stCondLst>
                                        </p:cTn>
                                        <p:tgtEl>
                                          <p:spTgt spid="75790"/>
                                        </p:tgtEl>
                                      </p:cBhvr>
                                      <p:to x="100000" y="100000"/>
                                    </p:animScale>
                                    <p:animScale>
                                      <p:cBhvr>
                                        <p:cTn id="64" dur="26">
                                          <p:stCondLst>
                                            <p:cond delay="1312"/>
                                          </p:stCondLst>
                                        </p:cTn>
                                        <p:tgtEl>
                                          <p:spTgt spid="75790"/>
                                        </p:tgtEl>
                                      </p:cBhvr>
                                      <p:to x="100000" y="80000"/>
                                    </p:animScale>
                                    <p:animScale>
                                      <p:cBhvr>
                                        <p:cTn id="65" dur="166" decel="50000">
                                          <p:stCondLst>
                                            <p:cond delay="1338"/>
                                          </p:stCondLst>
                                        </p:cTn>
                                        <p:tgtEl>
                                          <p:spTgt spid="75790"/>
                                        </p:tgtEl>
                                      </p:cBhvr>
                                      <p:to x="100000" y="100000"/>
                                    </p:animScale>
                                    <p:animScale>
                                      <p:cBhvr>
                                        <p:cTn id="66" dur="26">
                                          <p:stCondLst>
                                            <p:cond delay="1642"/>
                                          </p:stCondLst>
                                        </p:cTn>
                                        <p:tgtEl>
                                          <p:spTgt spid="75790"/>
                                        </p:tgtEl>
                                      </p:cBhvr>
                                      <p:to x="100000" y="90000"/>
                                    </p:animScale>
                                    <p:animScale>
                                      <p:cBhvr>
                                        <p:cTn id="67" dur="166" decel="50000">
                                          <p:stCondLst>
                                            <p:cond delay="1668"/>
                                          </p:stCondLst>
                                        </p:cTn>
                                        <p:tgtEl>
                                          <p:spTgt spid="75790"/>
                                        </p:tgtEl>
                                      </p:cBhvr>
                                      <p:to x="100000" y="100000"/>
                                    </p:animScale>
                                    <p:animScale>
                                      <p:cBhvr>
                                        <p:cTn id="68" dur="26">
                                          <p:stCondLst>
                                            <p:cond delay="1808"/>
                                          </p:stCondLst>
                                        </p:cTn>
                                        <p:tgtEl>
                                          <p:spTgt spid="75790"/>
                                        </p:tgtEl>
                                      </p:cBhvr>
                                      <p:to x="100000" y="95000"/>
                                    </p:animScale>
                                    <p:animScale>
                                      <p:cBhvr>
                                        <p:cTn id="69" dur="166" decel="50000">
                                          <p:stCondLst>
                                            <p:cond delay="1834"/>
                                          </p:stCondLst>
                                        </p:cTn>
                                        <p:tgtEl>
                                          <p:spTgt spid="75790"/>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5100884"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ROUTING ALGORITHMS</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4822" name="Rectangle 8"/>
          <p:cNvSpPr>
            <a:spLocks noChangeArrowheads="1"/>
          </p:cNvSpPr>
          <p:nvPr/>
        </p:nvSpPr>
        <p:spPr bwMode="auto">
          <a:xfrm>
            <a:off x="152400" y="1658938"/>
            <a:ext cx="8763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dirty="0">
                <a:latin typeface="Times-Roman"/>
              </a:rPr>
              <a:t>Several routing algorithms have been designed in the past. </a:t>
            </a:r>
          </a:p>
          <a:p>
            <a:pPr algn="just"/>
            <a:endParaRPr lang="en-US" altLang="en-US" dirty="0">
              <a:latin typeface="Times-Roman"/>
            </a:endParaRPr>
          </a:p>
          <a:p>
            <a:pPr algn="just"/>
            <a:r>
              <a:rPr lang="en-US" altLang="en-US" dirty="0">
                <a:latin typeface="Times-Roman"/>
              </a:rPr>
              <a:t>The differences between these methods are in the way they interpret the least cost and the way they create the least-cost tree for each node. </a:t>
            </a:r>
          </a:p>
        </p:txBody>
      </p:sp>
    </p:spTree>
    <p:extLst>
      <p:ext uri="{BB962C8B-B14F-4D97-AF65-F5344CB8AC3E}">
        <p14:creationId xmlns:p14="http://schemas.microsoft.com/office/powerpoint/2010/main" val="138855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58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865563"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Distance-Vector Routing</a:t>
            </a:r>
          </a:p>
        </p:txBody>
      </p:sp>
      <p:sp>
        <p:nvSpPr>
          <p:cNvPr id="35851" name="Rectangle 10"/>
          <p:cNvSpPr>
            <a:spLocks noChangeArrowheads="1"/>
          </p:cNvSpPr>
          <p:nvPr/>
        </p:nvSpPr>
        <p:spPr bwMode="auto">
          <a:xfrm>
            <a:off x="381000" y="1293813"/>
            <a:ext cx="7924800" cy="37856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gn="just">
              <a:buFont typeface="Arial" panose="020B0604020202020204" pitchFamily="34" charset="0"/>
              <a:buChar char="•"/>
            </a:pPr>
            <a:r>
              <a:rPr lang="en-US" altLang="en-US" sz="2400" b="0" i="0" dirty="0">
                <a:latin typeface="Times New Roman" panose="02020603050405020304" pitchFamily="18" charset="0"/>
              </a:rPr>
              <a:t>The distance-vector (DV) routing - find the best route. </a:t>
            </a:r>
          </a:p>
          <a:p>
            <a:pPr marL="457200" indent="-457200" algn="just">
              <a:buFont typeface="Arial" panose="020B0604020202020204" pitchFamily="34" charset="0"/>
              <a:buChar char="•"/>
            </a:pPr>
            <a:r>
              <a:rPr lang="en-US" altLang="en-US" sz="2400" b="0" i="0" dirty="0">
                <a:latin typeface="Times New Roman" panose="02020603050405020304" pitchFamily="18" charset="0"/>
              </a:rPr>
              <a:t>Each node creates is its own least-cost tree with the rudimentary information it has about its immediate neighbors. </a:t>
            </a:r>
          </a:p>
          <a:p>
            <a:pPr marL="457200" indent="-457200" algn="just">
              <a:buFont typeface="Arial" panose="020B0604020202020204" pitchFamily="34" charset="0"/>
              <a:buChar char="•"/>
            </a:pPr>
            <a:r>
              <a:rPr lang="en-US" altLang="en-US" sz="2400" b="0" i="0" dirty="0">
                <a:latin typeface="Times New Roman" panose="02020603050405020304" pitchFamily="18" charset="0"/>
              </a:rPr>
              <a:t>The incomplete trees are exchanged between immediate neighbors to make the trees more and more complete and to represent the whole internet. </a:t>
            </a:r>
          </a:p>
          <a:p>
            <a:pPr marL="457200" indent="-457200" algn="just">
              <a:buFont typeface="Arial" panose="020B0604020202020204" pitchFamily="34" charset="0"/>
              <a:buChar char="•"/>
            </a:pPr>
            <a:r>
              <a:rPr lang="en-US" altLang="en-US" sz="2400" b="0" i="0" dirty="0">
                <a:latin typeface="Times New Roman" panose="02020603050405020304" pitchFamily="18" charset="0"/>
              </a:rPr>
              <a:t>Router continuously tells all of its neighbors what it knows about the whole internet (although the knowledge can be incomplete).</a:t>
            </a:r>
          </a:p>
        </p:txBody>
      </p:sp>
    </p:spTree>
    <p:extLst>
      <p:ext uri="{BB962C8B-B14F-4D97-AF65-F5344CB8AC3E}">
        <p14:creationId xmlns:p14="http://schemas.microsoft.com/office/powerpoint/2010/main" val="393421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5" name="Line 9"/>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27786" name="Line 10"/>
          <p:cNvSpPr>
            <a:spLocks noChangeShapeType="1"/>
          </p:cNvSpPr>
          <p:nvPr/>
        </p:nvSpPr>
        <p:spPr bwMode="auto">
          <a:xfrm>
            <a:off x="458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27787" name="Rectangle 11"/>
          <p:cNvSpPr>
            <a:spLocks noChangeArrowheads="1"/>
          </p:cNvSpPr>
          <p:nvPr/>
        </p:nvSpPr>
        <p:spPr bwMode="auto">
          <a:xfrm>
            <a:off x="495300" y="2759075"/>
            <a:ext cx="8077200" cy="1815882"/>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800" baseline="0" dirty="0"/>
              <a:t>In distance vector routing, each node shares its routing table(whole</a:t>
            </a:r>
            <a:r>
              <a:rPr lang="en-US" sz="2800" dirty="0"/>
              <a:t> internet) </a:t>
            </a:r>
            <a:r>
              <a:rPr lang="en-US" sz="2800" baseline="0" dirty="0"/>
              <a:t>with its immediate neighbors periodically and when there is a change.</a:t>
            </a:r>
          </a:p>
        </p:txBody>
      </p:sp>
      <p:grpSp>
        <p:nvGrpSpPr>
          <p:cNvPr id="1227788" name="Group 12"/>
          <p:cNvGrpSpPr>
            <a:grpSpLocks/>
          </p:cNvGrpSpPr>
          <p:nvPr/>
        </p:nvGrpSpPr>
        <p:grpSpPr bwMode="auto">
          <a:xfrm>
            <a:off x="457200" y="1981200"/>
            <a:ext cx="1143000" cy="566738"/>
            <a:chOff x="1200" y="1248"/>
            <a:chExt cx="720" cy="357"/>
          </a:xfrm>
        </p:grpSpPr>
        <p:pic>
          <p:nvPicPr>
            <p:cNvPr id="12277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779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baseline="0">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64763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6681444"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Bellman Ford Algorithm –Least Cost</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4822" name="Rectangle 8"/>
          <p:cNvSpPr>
            <a:spLocks noChangeArrowheads="1"/>
          </p:cNvSpPr>
          <p:nvPr/>
        </p:nvSpPr>
        <p:spPr bwMode="auto">
          <a:xfrm>
            <a:off x="152400" y="1658938"/>
            <a:ext cx="8763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IN" sz="2000" b="0" i="0" dirty="0"/>
              <a:t>To find the least cost (shortest distance) between a source node, </a:t>
            </a:r>
            <a:r>
              <a:rPr lang="en-IN" sz="2000" dirty="0"/>
              <a:t>x</a:t>
            </a:r>
            <a:r>
              <a:rPr lang="en-IN" sz="2000" b="0" i="0" dirty="0"/>
              <a:t>, and a destination node, </a:t>
            </a:r>
            <a:r>
              <a:rPr lang="en-IN" sz="2000" dirty="0"/>
              <a:t>y</a:t>
            </a:r>
            <a:r>
              <a:rPr lang="en-IN" sz="2000" b="0" i="0" dirty="0"/>
              <a:t>, through some intermediary nodes (</a:t>
            </a:r>
            <a:r>
              <a:rPr lang="en-IN" sz="2000" i="0" dirty="0"/>
              <a:t>a, b, c, </a:t>
            </a:r>
            <a:r>
              <a:rPr lang="en-IN" sz="2000" b="0" i="0" dirty="0"/>
              <a:t>. . .) when the costs between the source and the intermediary nodes and the least costs between the intermediary nodes and</a:t>
            </a:r>
          </a:p>
          <a:p>
            <a:r>
              <a:rPr lang="en-IN" sz="2000" b="0" i="0" dirty="0"/>
              <a:t>the destination are given.</a:t>
            </a:r>
          </a:p>
          <a:p>
            <a:endParaRPr lang="en-IN" sz="2000" b="0" i="0" dirty="0"/>
          </a:p>
          <a:p>
            <a:r>
              <a:rPr lang="en-IN" sz="2000" b="0" i="0" dirty="0"/>
              <a:t> The following shows the general case in which </a:t>
            </a:r>
            <a:r>
              <a:rPr lang="en-IN" sz="2000" b="0" i="0" dirty="0" err="1"/>
              <a:t>D</a:t>
            </a:r>
            <a:r>
              <a:rPr lang="en-IN" sz="2000" dirty="0" err="1"/>
              <a:t>xy</a:t>
            </a:r>
            <a:r>
              <a:rPr lang="en-IN" sz="2000" dirty="0"/>
              <a:t> </a:t>
            </a:r>
            <a:r>
              <a:rPr lang="en-IN" sz="2000" b="0" i="0" dirty="0"/>
              <a:t>is the shortest</a:t>
            </a:r>
          </a:p>
          <a:p>
            <a:r>
              <a:rPr lang="en-IN" sz="2000" b="0" i="0" dirty="0"/>
              <a:t>distance and </a:t>
            </a:r>
            <a:r>
              <a:rPr lang="en-IN" sz="2000" b="0" i="0" dirty="0" err="1"/>
              <a:t>c</a:t>
            </a:r>
            <a:r>
              <a:rPr lang="en-IN" sz="2000" dirty="0" err="1"/>
              <a:t>ij</a:t>
            </a:r>
            <a:r>
              <a:rPr lang="en-IN" sz="2000" dirty="0"/>
              <a:t> </a:t>
            </a:r>
            <a:r>
              <a:rPr lang="en-IN" sz="2000" b="0" i="0" dirty="0"/>
              <a:t>is the cost between nodes </a:t>
            </a:r>
            <a:r>
              <a:rPr lang="en-IN" sz="2000" dirty="0"/>
              <a:t>i </a:t>
            </a:r>
            <a:r>
              <a:rPr lang="en-IN" sz="2000" b="0" i="0" dirty="0"/>
              <a:t>and </a:t>
            </a:r>
            <a:r>
              <a:rPr lang="en-IN" sz="2000" dirty="0"/>
              <a:t>j</a:t>
            </a:r>
            <a:r>
              <a:rPr lang="en-IN" sz="2000" b="0" i="0" dirty="0"/>
              <a:t>.</a:t>
            </a:r>
          </a:p>
          <a:p>
            <a:endParaRPr lang="en-IN" altLang="en-US" sz="2000" b="0" i="0" dirty="0">
              <a:latin typeface="Times-Roman"/>
            </a:endParaRPr>
          </a:p>
          <a:p>
            <a:endParaRPr lang="en-US" altLang="en-US" sz="2000" dirty="0">
              <a:latin typeface="Times-Roman"/>
            </a:endParaRPr>
          </a:p>
        </p:txBody>
      </p:sp>
      <p:pic>
        <p:nvPicPr>
          <p:cNvPr id="2" name="Picture 1"/>
          <p:cNvPicPr>
            <a:picLocks noChangeAspect="1"/>
          </p:cNvPicPr>
          <p:nvPr/>
        </p:nvPicPr>
        <p:blipFill>
          <a:blip r:embed="rId3"/>
          <a:stretch>
            <a:fillRect/>
          </a:stretch>
        </p:blipFill>
        <p:spPr>
          <a:xfrm>
            <a:off x="1763687" y="4524237"/>
            <a:ext cx="5958389" cy="592138"/>
          </a:xfrm>
          <a:prstGeom prst="rect">
            <a:avLst/>
          </a:prstGeom>
        </p:spPr>
      </p:pic>
      <p:pic>
        <p:nvPicPr>
          <p:cNvPr id="7" name="Picture 6"/>
          <p:cNvPicPr>
            <a:picLocks noChangeAspect="1"/>
          </p:cNvPicPr>
          <p:nvPr/>
        </p:nvPicPr>
        <p:blipFill>
          <a:blip r:embed="rId4"/>
          <a:stretch>
            <a:fillRect/>
          </a:stretch>
        </p:blipFill>
        <p:spPr>
          <a:xfrm>
            <a:off x="2195736" y="5352853"/>
            <a:ext cx="3541362" cy="590227"/>
          </a:xfrm>
          <a:prstGeom prst="rect">
            <a:avLst/>
          </a:prstGeom>
        </p:spPr>
      </p:pic>
    </p:spTree>
    <p:extLst>
      <p:ext uri="{BB962C8B-B14F-4D97-AF65-F5344CB8AC3E}">
        <p14:creationId xmlns:p14="http://schemas.microsoft.com/office/powerpoint/2010/main" val="278135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Graphical idea behind Bellman-Ford equation</a:t>
            </a:r>
          </a:p>
        </p:txBody>
      </p:sp>
      <p:pic>
        <p:nvPicPr>
          <p:cNvPr id="76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990600"/>
            <a:ext cx="5862637"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551" y="3922388"/>
            <a:ext cx="5862637"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5580112" y="3198812"/>
            <a:ext cx="3541362" cy="590227"/>
          </a:xfrm>
          <a:prstGeom prst="rect">
            <a:avLst/>
          </a:prstGeom>
        </p:spPr>
      </p:pic>
    </p:spTree>
    <p:extLst>
      <p:ext uri="{BB962C8B-B14F-4D97-AF65-F5344CB8AC3E}">
        <p14:creationId xmlns:p14="http://schemas.microsoft.com/office/powerpoint/2010/main" val="2454818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wipe(left)">
                                      <p:cBhvr>
                                        <p:cTn id="7" dur="4250"/>
                                        <p:tgtEl>
                                          <p:spTgt spid="76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500"/>
                                  </p:stCondLst>
                                  <p:childTnLst>
                                    <p:set>
                                      <p:cBhvr>
                                        <p:cTn id="11" dur="1" fill="hold">
                                          <p:stCondLst>
                                            <p:cond delay="0"/>
                                          </p:stCondLst>
                                        </p:cTn>
                                        <p:tgtEl>
                                          <p:spTgt spid="76806"/>
                                        </p:tgtEl>
                                        <p:attrNameLst>
                                          <p:attrName>style.visibility</p:attrName>
                                        </p:attrNameLst>
                                      </p:cBhvr>
                                      <p:to>
                                        <p:strVal val="visible"/>
                                      </p:to>
                                    </p:set>
                                    <p:animEffect transition="in" filter="wipe(left)">
                                      <p:cBhvr>
                                        <p:cTn id="12" dur="4250"/>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The distance vector corresponding to a tree</a:t>
            </a:r>
          </a:p>
        </p:txBody>
      </p:sp>
      <p:pic>
        <p:nvPicPr>
          <p:cNvPr id="77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219200"/>
            <a:ext cx="374808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724150"/>
            <a:ext cx="31892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187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77829"/>
                                        </p:tgtEl>
                                        <p:attrNameLst>
                                          <p:attrName>style.visibility</p:attrName>
                                        </p:attrNameLst>
                                      </p:cBhvr>
                                      <p:to>
                                        <p:strVal val="visible"/>
                                      </p:to>
                                    </p:set>
                                    <p:anim calcmode="lin" valueType="num">
                                      <p:cBhvr>
                                        <p:cTn id="7" dur="1000" fill="hold"/>
                                        <p:tgtEl>
                                          <p:spTgt spid="77829"/>
                                        </p:tgtEl>
                                        <p:attrNameLst>
                                          <p:attrName>ppt_w</p:attrName>
                                        </p:attrNameLst>
                                      </p:cBhvr>
                                      <p:tavLst>
                                        <p:tav tm="0">
                                          <p:val>
                                            <p:fltVal val="0"/>
                                          </p:val>
                                        </p:tav>
                                        <p:tav tm="100000">
                                          <p:val>
                                            <p:strVal val="#ppt_w"/>
                                          </p:val>
                                        </p:tav>
                                      </p:tavLst>
                                    </p:anim>
                                    <p:anim calcmode="lin" valueType="num">
                                      <p:cBhvr>
                                        <p:cTn id="8" dur="1000" fill="hold"/>
                                        <p:tgtEl>
                                          <p:spTgt spid="77829"/>
                                        </p:tgtEl>
                                        <p:attrNameLst>
                                          <p:attrName>ppt_h</p:attrName>
                                        </p:attrNameLst>
                                      </p:cBhvr>
                                      <p:tavLst>
                                        <p:tav tm="0">
                                          <p:val>
                                            <p:fltVal val="0"/>
                                          </p:val>
                                        </p:tav>
                                        <p:tav tm="100000">
                                          <p:val>
                                            <p:strVal val="#ppt_h"/>
                                          </p:val>
                                        </p:tav>
                                      </p:tavLst>
                                    </p:anim>
                                    <p:anim calcmode="lin" valueType="num">
                                      <p:cBhvr>
                                        <p:cTn id="9" dur="1000" fill="hold"/>
                                        <p:tgtEl>
                                          <p:spTgt spid="77829"/>
                                        </p:tgtEl>
                                        <p:attrNameLst>
                                          <p:attrName>style.rotation</p:attrName>
                                        </p:attrNameLst>
                                      </p:cBhvr>
                                      <p:tavLst>
                                        <p:tav tm="0">
                                          <p:val>
                                            <p:fltVal val="90"/>
                                          </p:val>
                                        </p:tav>
                                        <p:tav tm="100000">
                                          <p:val>
                                            <p:fltVal val="0"/>
                                          </p:val>
                                        </p:tav>
                                      </p:tavLst>
                                    </p:anim>
                                    <p:animEffect transition="in" filter="fade">
                                      <p:cBhvr>
                                        <p:cTn id="10" dur="1000"/>
                                        <p:tgtEl>
                                          <p:spTgt spid="778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7830"/>
                                        </p:tgtEl>
                                        <p:attrNameLst>
                                          <p:attrName>style.visibility</p:attrName>
                                        </p:attrNameLst>
                                      </p:cBhvr>
                                      <p:to>
                                        <p:strVal val="visible"/>
                                      </p:to>
                                    </p:set>
                                    <p:animEffect transition="in" filter="wipe(up)">
                                      <p:cBhvr>
                                        <p:cTn id="15" dur="325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The first distance vector for an internet</a:t>
            </a:r>
          </a:p>
        </p:txBody>
      </p:sp>
      <p:pic>
        <p:nvPicPr>
          <p:cNvPr id="788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1028700"/>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0" y="1028700"/>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025" y="1012825"/>
            <a:ext cx="609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5488" y="3074988"/>
            <a:ext cx="60960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51" y="3898331"/>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5041900"/>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6136" y="4890215"/>
            <a:ext cx="619125"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2757488"/>
            <a:ext cx="52149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197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78856"/>
                                        </p:tgtEl>
                                        <p:attrNameLst>
                                          <p:attrName>style.visibility</p:attrName>
                                        </p:attrNameLst>
                                      </p:cBhvr>
                                      <p:to>
                                        <p:strVal val="visible"/>
                                      </p:to>
                                    </p:set>
                                    <p:animEffect transition="in" filter="wipe(down)">
                                      <p:cBhvr>
                                        <p:cTn id="11" dur="580">
                                          <p:stCondLst>
                                            <p:cond delay="0"/>
                                          </p:stCondLst>
                                        </p:cTn>
                                        <p:tgtEl>
                                          <p:spTgt spid="78856"/>
                                        </p:tgtEl>
                                      </p:cBhvr>
                                    </p:animEffect>
                                    <p:anim calcmode="lin" valueType="num">
                                      <p:cBhvr>
                                        <p:cTn id="12" dur="1822" tmFilter="0,0; 0.14,0.36; 0.43,0.73; 0.71,0.91; 1.0,1.0">
                                          <p:stCondLst>
                                            <p:cond delay="0"/>
                                          </p:stCondLst>
                                        </p:cTn>
                                        <p:tgtEl>
                                          <p:spTgt spid="7885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7885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7885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7885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78856"/>
                                        </p:tgtEl>
                                        <p:attrNameLst>
                                          <p:attrName>ppt_y</p:attrName>
                                        </p:attrNameLst>
                                      </p:cBhvr>
                                      <p:tavLst>
                                        <p:tav tm="0" fmla="#ppt_y-sin(pi*$)/81">
                                          <p:val>
                                            <p:fltVal val="0"/>
                                          </p:val>
                                        </p:tav>
                                        <p:tav tm="100000">
                                          <p:val>
                                            <p:fltVal val="1"/>
                                          </p:val>
                                        </p:tav>
                                      </p:tavLst>
                                    </p:anim>
                                    <p:animScale>
                                      <p:cBhvr>
                                        <p:cTn id="17" dur="26">
                                          <p:stCondLst>
                                            <p:cond delay="650"/>
                                          </p:stCondLst>
                                        </p:cTn>
                                        <p:tgtEl>
                                          <p:spTgt spid="78856"/>
                                        </p:tgtEl>
                                      </p:cBhvr>
                                      <p:to x="100000" y="60000"/>
                                    </p:animScale>
                                    <p:animScale>
                                      <p:cBhvr>
                                        <p:cTn id="18" dur="166" decel="50000">
                                          <p:stCondLst>
                                            <p:cond delay="676"/>
                                          </p:stCondLst>
                                        </p:cTn>
                                        <p:tgtEl>
                                          <p:spTgt spid="78856"/>
                                        </p:tgtEl>
                                      </p:cBhvr>
                                      <p:to x="100000" y="100000"/>
                                    </p:animScale>
                                    <p:animScale>
                                      <p:cBhvr>
                                        <p:cTn id="19" dur="26">
                                          <p:stCondLst>
                                            <p:cond delay="1312"/>
                                          </p:stCondLst>
                                        </p:cTn>
                                        <p:tgtEl>
                                          <p:spTgt spid="78856"/>
                                        </p:tgtEl>
                                      </p:cBhvr>
                                      <p:to x="100000" y="80000"/>
                                    </p:animScale>
                                    <p:animScale>
                                      <p:cBhvr>
                                        <p:cTn id="20" dur="166" decel="50000">
                                          <p:stCondLst>
                                            <p:cond delay="1338"/>
                                          </p:stCondLst>
                                        </p:cTn>
                                        <p:tgtEl>
                                          <p:spTgt spid="78856"/>
                                        </p:tgtEl>
                                      </p:cBhvr>
                                      <p:to x="100000" y="100000"/>
                                    </p:animScale>
                                    <p:animScale>
                                      <p:cBhvr>
                                        <p:cTn id="21" dur="26">
                                          <p:stCondLst>
                                            <p:cond delay="1642"/>
                                          </p:stCondLst>
                                        </p:cTn>
                                        <p:tgtEl>
                                          <p:spTgt spid="78856"/>
                                        </p:tgtEl>
                                      </p:cBhvr>
                                      <p:to x="100000" y="90000"/>
                                    </p:animScale>
                                    <p:animScale>
                                      <p:cBhvr>
                                        <p:cTn id="22" dur="166" decel="50000">
                                          <p:stCondLst>
                                            <p:cond delay="1668"/>
                                          </p:stCondLst>
                                        </p:cTn>
                                        <p:tgtEl>
                                          <p:spTgt spid="78856"/>
                                        </p:tgtEl>
                                      </p:cBhvr>
                                      <p:to x="100000" y="100000"/>
                                    </p:animScale>
                                    <p:animScale>
                                      <p:cBhvr>
                                        <p:cTn id="23" dur="26">
                                          <p:stCondLst>
                                            <p:cond delay="1808"/>
                                          </p:stCondLst>
                                        </p:cTn>
                                        <p:tgtEl>
                                          <p:spTgt spid="78856"/>
                                        </p:tgtEl>
                                      </p:cBhvr>
                                      <p:to x="100000" y="95000"/>
                                    </p:animScale>
                                    <p:animScale>
                                      <p:cBhvr>
                                        <p:cTn id="24" dur="166" decel="50000">
                                          <p:stCondLst>
                                            <p:cond delay="1834"/>
                                          </p:stCondLst>
                                        </p:cTn>
                                        <p:tgtEl>
                                          <p:spTgt spid="78856"/>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78858"/>
                                        </p:tgtEl>
                                        <p:attrNameLst>
                                          <p:attrName>style.visibility</p:attrName>
                                        </p:attrNameLst>
                                      </p:cBhvr>
                                      <p:to>
                                        <p:strVal val="visible"/>
                                      </p:to>
                                    </p:set>
                                    <p:animEffect transition="in" filter="wipe(down)">
                                      <p:cBhvr>
                                        <p:cTn id="29" dur="580">
                                          <p:stCondLst>
                                            <p:cond delay="0"/>
                                          </p:stCondLst>
                                        </p:cTn>
                                        <p:tgtEl>
                                          <p:spTgt spid="78858"/>
                                        </p:tgtEl>
                                      </p:cBhvr>
                                    </p:animEffect>
                                    <p:anim calcmode="lin" valueType="num">
                                      <p:cBhvr>
                                        <p:cTn id="30" dur="1822" tmFilter="0,0; 0.14,0.36; 0.43,0.73; 0.71,0.91; 1.0,1.0">
                                          <p:stCondLst>
                                            <p:cond delay="0"/>
                                          </p:stCondLst>
                                        </p:cTn>
                                        <p:tgtEl>
                                          <p:spTgt spid="7885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885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885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885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8858"/>
                                        </p:tgtEl>
                                        <p:attrNameLst>
                                          <p:attrName>ppt_y</p:attrName>
                                        </p:attrNameLst>
                                      </p:cBhvr>
                                      <p:tavLst>
                                        <p:tav tm="0" fmla="#ppt_y-sin(pi*$)/81">
                                          <p:val>
                                            <p:fltVal val="0"/>
                                          </p:val>
                                        </p:tav>
                                        <p:tav tm="100000">
                                          <p:val>
                                            <p:fltVal val="1"/>
                                          </p:val>
                                        </p:tav>
                                      </p:tavLst>
                                    </p:anim>
                                    <p:animScale>
                                      <p:cBhvr>
                                        <p:cTn id="35" dur="26">
                                          <p:stCondLst>
                                            <p:cond delay="650"/>
                                          </p:stCondLst>
                                        </p:cTn>
                                        <p:tgtEl>
                                          <p:spTgt spid="78858"/>
                                        </p:tgtEl>
                                      </p:cBhvr>
                                      <p:to x="100000" y="60000"/>
                                    </p:animScale>
                                    <p:animScale>
                                      <p:cBhvr>
                                        <p:cTn id="36" dur="166" decel="50000">
                                          <p:stCondLst>
                                            <p:cond delay="676"/>
                                          </p:stCondLst>
                                        </p:cTn>
                                        <p:tgtEl>
                                          <p:spTgt spid="78858"/>
                                        </p:tgtEl>
                                      </p:cBhvr>
                                      <p:to x="100000" y="100000"/>
                                    </p:animScale>
                                    <p:animScale>
                                      <p:cBhvr>
                                        <p:cTn id="37" dur="26">
                                          <p:stCondLst>
                                            <p:cond delay="1312"/>
                                          </p:stCondLst>
                                        </p:cTn>
                                        <p:tgtEl>
                                          <p:spTgt spid="78858"/>
                                        </p:tgtEl>
                                      </p:cBhvr>
                                      <p:to x="100000" y="80000"/>
                                    </p:animScale>
                                    <p:animScale>
                                      <p:cBhvr>
                                        <p:cTn id="38" dur="166" decel="50000">
                                          <p:stCondLst>
                                            <p:cond delay="1338"/>
                                          </p:stCondLst>
                                        </p:cTn>
                                        <p:tgtEl>
                                          <p:spTgt spid="78858"/>
                                        </p:tgtEl>
                                      </p:cBhvr>
                                      <p:to x="100000" y="100000"/>
                                    </p:animScale>
                                    <p:animScale>
                                      <p:cBhvr>
                                        <p:cTn id="39" dur="26">
                                          <p:stCondLst>
                                            <p:cond delay="1642"/>
                                          </p:stCondLst>
                                        </p:cTn>
                                        <p:tgtEl>
                                          <p:spTgt spid="78858"/>
                                        </p:tgtEl>
                                      </p:cBhvr>
                                      <p:to x="100000" y="90000"/>
                                    </p:animScale>
                                    <p:animScale>
                                      <p:cBhvr>
                                        <p:cTn id="40" dur="166" decel="50000">
                                          <p:stCondLst>
                                            <p:cond delay="1668"/>
                                          </p:stCondLst>
                                        </p:cTn>
                                        <p:tgtEl>
                                          <p:spTgt spid="78858"/>
                                        </p:tgtEl>
                                      </p:cBhvr>
                                      <p:to x="100000" y="100000"/>
                                    </p:animScale>
                                    <p:animScale>
                                      <p:cBhvr>
                                        <p:cTn id="41" dur="26">
                                          <p:stCondLst>
                                            <p:cond delay="1808"/>
                                          </p:stCondLst>
                                        </p:cTn>
                                        <p:tgtEl>
                                          <p:spTgt spid="78858"/>
                                        </p:tgtEl>
                                      </p:cBhvr>
                                      <p:to x="100000" y="95000"/>
                                    </p:animScale>
                                    <p:animScale>
                                      <p:cBhvr>
                                        <p:cTn id="42" dur="166" decel="50000">
                                          <p:stCondLst>
                                            <p:cond delay="1834"/>
                                          </p:stCondLst>
                                        </p:cTn>
                                        <p:tgtEl>
                                          <p:spTgt spid="78858"/>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6" presetClass="entr" presetSubtype="0" fill="hold" nodeType="clickEffect">
                                  <p:stCondLst>
                                    <p:cond delay="0"/>
                                  </p:stCondLst>
                                  <p:childTnLst>
                                    <p:set>
                                      <p:cBhvr>
                                        <p:cTn id="46" dur="1" fill="hold">
                                          <p:stCondLst>
                                            <p:cond delay="0"/>
                                          </p:stCondLst>
                                        </p:cTn>
                                        <p:tgtEl>
                                          <p:spTgt spid="78859"/>
                                        </p:tgtEl>
                                        <p:attrNameLst>
                                          <p:attrName>style.visibility</p:attrName>
                                        </p:attrNameLst>
                                      </p:cBhvr>
                                      <p:to>
                                        <p:strVal val="visible"/>
                                      </p:to>
                                    </p:set>
                                    <p:animEffect transition="in" filter="wipe(down)">
                                      <p:cBhvr>
                                        <p:cTn id="47" dur="580">
                                          <p:stCondLst>
                                            <p:cond delay="0"/>
                                          </p:stCondLst>
                                        </p:cTn>
                                        <p:tgtEl>
                                          <p:spTgt spid="78859"/>
                                        </p:tgtEl>
                                      </p:cBhvr>
                                    </p:animEffect>
                                    <p:anim calcmode="lin" valueType="num">
                                      <p:cBhvr>
                                        <p:cTn id="48" dur="1822" tmFilter="0,0; 0.14,0.36; 0.43,0.73; 0.71,0.91; 1.0,1.0">
                                          <p:stCondLst>
                                            <p:cond delay="0"/>
                                          </p:stCondLst>
                                        </p:cTn>
                                        <p:tgtEl>
                                          <p:spTgt spid="78859"/>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78859"/>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78859"/>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78859"/>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78859"/>
                                        </p:tgtEl>
                                        <p:attrNameLst>
                                          <p:attrName>ppt_y</p:attrName>
                                        </p:attrNameLst>
                                      </p:cBhvr>
                                      <p:tavLst>
                                        <p:tav tm="0" fmla="#ppt_y-sin(pi*$)/81">
                                          <p:val>
                                            <p:fltVal val="0"/>
                                          </p:val>
                                        </p:tav>
                                        <p:tav tm="100000">
                                          <p:val>
                                            <p:fltVal val="1"/>
                                          </p:val>
                                        </p:tav>
                                      </p:tavLst>
                                    </p:anim>
                                    <p:animScale>
                                      <p:cBhvr>
                                        <p:cTn id="53" dur="26">
                                          <p:stCondLst>
                                            <p:cond delay="650"/>
                                          </p:stCondLst>
                                        </p:cTn>
                                        <p:tgtEl>
                                          <p:spTgt spid="78859"/>
                                        </p:tgtEl>
                                      </p:cBhvr>
                                      <p:to x="100000" y="60000"/>
                                    </p:animScale>
                                    <p:animScale>
                                      <p:cBhvr>
                                        <p:cTn id="54" dur="166" decel="50000">
                                          <p:stCondLst>
                                            <p:cond delay="676"/>
                                          </p:stCondLst>
                                        </p:cTn>
                                        <p:tgtEl>
                                          <p:spTgt spid="78859"/>
                                        </p:tgtEl>
                                      </p:cBhvr>
                                      <p:to x="100000" y="100000"/>
                                    </p:animScale>
                                    <p:animScale>
                                      <p:cBhvr>
                                        <p:cTn id="55" dur="26">
                                          <p:stCondLst>
                                            <p:cond delay="1312"/>
                                          </p:stCondLst>
                                        </p:cTn>
                                        <p:tgtEl>
                                          <p:spTgt spid="78859"/>
                                        </p:tgtEl>
                                      </p:cBhvr>
                                      <p:to x="100000" y="80000"/>
                                    </p:animScale>
                                    <p:animScale>
                                      <p:cBhvr>
                                        <p:cTn id="56" dur="166" decel="50000">
                                          <p:stCondLst>
                                            <p:cond delay="1338"/>
                                          </p:stCondLst>
                                        </p:cTn>
                                        <p:tgtEl>
                                          <p:spTgt spid="78859"/>
                                        </p:tgtEl>
                                      </p:cBhvr>
                                      <p:to x="100000" y="100000"/>
                                    </p:animScale>
                                    <p:animScale>
                                      <p:cBhvr>
                                        <p:cTn id="57" dur="26">
                                          <p:stCondLst>
                                            <p:cond delay="1642"/>
                                          </p:stCondLst>
                                        </p:cTn>
                                        <p:tgtEl>
                                          <p:spTgt spid="78859"/>
                                        </p:tgtEl>
                                      </p:cBhvr>
                                      <p:to x="100000" y="90000"/>
                                    </p:animScale>
                                    <p:animScale>
                                      <p:cBhvr>
                                        <p:cTn id="58" dur="166" decel="50000">
                                          <p:stCondLst>
                                            <p:cond delay="1668"/>
                                          </p:stCondLst>
                                        </p:cTn>
                                        <p:tgtEl>
                                          <p:spTgt spid="78859"/>
                                        </p:tgtEl>
                                      </p:cBhvr>
                                      <p:to x="100000" y="100000"/>
                                    </p:animScale>
                                    <p:animScale>
                                      <p:cBhvr>
                                        <p:cTn id="59" dur="26">
                                          <p:stCondLst>
                                            <p:cond delay="1808"/>
                                          </p:stCondLst>
                                        </p:cTn>
                                        <p:tgtEl>
                                          <p:spTgt spid="78859"/>
                                        </p:tgtEl>
                                      </p:cBhvr>
                                      <p:to x="100000" y="95000"/>
                                    </p:animScale>
                                    <p:animScale>
                                      <p:cBhvr>
                                        <p:cTn id="60" dur="166" decel="50000">
                                          <p:stCondLst>
                                            <p:cond delay="1834"/>
                                          </p:stCondLst>
                                        </p:cTn>
                                        <p:tgtEl>
                                          <p:spTgt spid="78859"/>
                                        </p:tgtEl>
                                      </p:cBhvr>
                                      <p:to x="100000" y="100000"/>
                                    </p:animScale>
                                  </p:childTnLst>
                                </p:cTn>
                              </p:par>
                            </p:childTnLst>
                          </p:cTn>
                        </p:par>
                      </p:childTnLst>
                    </p:cTn>
                  </p:par>
                  <p:par>
                    <p:cTn id="61" fill="hold" nodeType="clickPar">
                      <p:stCondLst>
                        <p:cond delay="indefinite"/>
                      </p:stCondLst>
                      <p:childTnLst>
                        <p:par>
                          <p:cTn id="62" fill="hold" nodeType="withGroup">
                            <p:stCondLst>
                              <p:cond delay="0"/>
                            </p:stCondLst>
                            <p:childTnLst>
                              <p:par>
                                <p:cTn id="63" presetID="26" presetClass="entr" presetSubtype="0" fill="hold" nodeType="clickEffect">
                                  <p:stCondLst>
                                    <p:cond delay="0"/>
                                  </p:stCondLst>
                                  <p:childTnLst>
                                    <p:set>
                                      <p:cBhvr>
                                        <p:cTn id="64" dur="1" fill="hold">
                                          <p:stCondLst>
                                            <p:cond delay="0"/>
                                          </p:stCondLst>
                                        </p:cTn>
                                        <p:tgtEl>
                                          <p:spTgt spid="78861"/>
                                        </p:tgtEl>
                                        <p:attrNameLst>
                                          <p:attrName>style.visibility</p:attrName>
                                        </p:attrNameLst>
                                      </p:cBhvr>
                                      <p:to>
                                        <p:strVal val="visible"/>
                                      </p:to>
                                    </p:set>
                                    <p:animEffect transition="in" filter="wipe(down)">
                                      <p:cBhvr>
                                        <p:cTn id="65" dur="580">
                                          <p:stCondLst>
                                            <p:cond delay="0"/>
                                          </p:stCondLst>
                                        </p:cTn>
                                        <p:tgtEl>
                                          <p:spTgt spid="78861"/>
                                        </p:tgtEl>
                                      </p:cBhvr>
                                    </p:animEffect>
                                    <p:anim calcmode="lin" valueType="num">
                                      <p:cBhvr>
                                        <p:cTn id="66" dur="1822" tmFilter="0,0; 0.14,0.36; 0.43,0.73; 0.71,0.91; 1.0,1.0">
                                          <p:stCondLst>
                                            <p:cond delay="0"/>
                                          </p:stCondLst>
                                        </p:cTn>
                                        <p:tgtEl>
                                          <p:spTgt spid="78861"/>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78861"/>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78861"/>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78861"/>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78861"/>
                                        </p:tgtEl>
                                        <p:attrNameLst>
                                          <p:attrName>ppt_y</p:attrName>
                                        </p:attrNameLst>
                                      </p:cBhvr>
                                      <p:tavLst>
                                        <p:tav tm="0" fmla="#ppt_y-sin(pi*$)/81">
                                          <p:val>
                                            <p:fltVal val="0"/>
                                          </p:val>
                                        </p:tav>
                                        <p:tav tm="100000">
                                          <p:val>
                                            <p:fltVal val="1"/>
                                          </p:val>
                                        </p:tav>
                                      </p:tavLst>
                                    </p:anim>
                                    <p:animScale>
                                      <p:cBhvr>
                                        <p:cTn id="71" dur="26">
                                          <p:stCondLst>
                                            <p:cond delay="650"/>
                                          </p:stCondLst>
                                        </p:cTn>
                                        <p:tgtEl>
                                          <p:spTgt spid="78861"/>
                                        </p:tgtEl>
                                      </p:cBhvr>
                                      <p:to x="100000" y="60000"/>
                                    </p:animScale>
                                    <p:animScale>
                                      <p:cBhvr>
                                        <p:cTn id="72" dur="166" decel="50000">
                                          <p:stCondLst>
                                            <p:cond delay="676"/>
                                          </p:stCondLst>
                                        </p:cTn>
                                        <p:tgtEl>
                                          <p:spTgt spid="78861"/>
                                        </p:tgtEl>
                                      </p:cBhvr>
                                      <p:to x="100000" y="100000"/>
                                    </p:animScale>
                                    <p:animScale>
                                      <p:cBhvr>
                                        <p:cTn id="73" dur="26">
                                          <p:stCondLst>
                                            <p:cond delay="1312"/>
                                          </p:stCondLst>
                                        </p:cTn>
                                        <p:tgtEl>
                                          <p:spTgt spid="78861"/>
                                        </p:tgtEl>
                                      </p:cBhvr>
                                      <p:to x="100000" y="80000"/>
                                    </p:animScale>
                                    <p:animScale>
                                      <p:cBhvr>
                                        <p:cTn id="74" dur="166" decel="50000">
                                          <p:stCondLst>
                                            <p:cond delay="1338"/>
                                          </p:stCondLst>
                                        </p:cTn>
                                        <p:tgtEl>
                                          <p:spTgt spid="78861"/>
                                        </p:tgtEl>
                                      </p:cBhvr>
                                      <p:to x="100000" y="100000"/>
                                    </p:animScale>
                                    <p:animScale>
                                      <p:cBhvr>
                                        <p:cTn id="75" dur="26">
                                          <p:stCondLst>
                                            <p:cond delay="1642"/>
                                          </p:stCondLst>
                                        </p:cTn>
                                        <p:tgtEl>
                                          <p:spTgt spid="78861"/>
                                        </p:tgtEl>
                                      </p:cBhvr>
                                      <p:to x="100000" y="90000"/>
                                    </p:animScale>
                                    <p:animScale>
                                      <p:cBhvr>
                                        <p:cTn id="76" dur="166" decel="50000">
                                          <p:stCondLst>
                                            <p:cond delay="1668"/>
                                          </p:stCondLst>
                                        </p:cTn>
                                        <p:tgtEl>
                                          <p:spTgt spid="78861"/>
                                        </p:tgtEl>
                                      </p:cBhvr>
                                      <p:to x="100000" y="100000"/>
                                    </p:animScale>
                                    <p:animScale>
                                      <p:cBhvr>
                                        <p:cTn id="77" dur="26">
                                          <p:stCondLst>
                                            <p:cond delay="1808"/>
                                          </p:stCondLst>
                                        </p:cTn>
                                        <p:tgtEl>
                                          <p:spTgt spid="78861"/>
                                        </p:tgtEl>
                                      </p:cBhvr>
                                      <p:to x="100000" y="95000"/>
                                    </p:animScale>
                                    <p:animScale>
                                      <p:cBhvr>
                                        <p:cTn id="78" dur="166" decel="50000">
                                          <p:stCondLst>
                                            <p:cond delay="1834"/>
                                          </p:stCondLst>
                                        </p:cTn>
                                        <p:tgtEl>
                                          <p:spTgt spid="78861"/>
                                        </p:tgtEl>
                                      </p:cBhvr>
                                      <p:to x="100000" y="100000"/>
                                    </p:animScale>
                                  </p:childTnLst>
                                </p:cTn>
                              </p:par>
                            </p:childTnLst>
                          </p:cTn>
                        </p:par>
                      </p:childTnLst>
                    </p:cTn>
                  </p:par>
                  <p:par>
                    <p:cTn id="79" fill="hold" nodeType="clickPar">
                      <p:stCondLst>
                        <p:cond delay="indefinite"/>
                      </p:stCondLst>
                      <p:childTnLst>
                        <p:par>
                          <p:cTn id="80" fill="hold" nodeType="withGroup">
                            <p:stCondLst>
                              <p:cond delay="0"/>
                            </p:stCondLst>
                            <p:childTnLst>
                              <p:par>
                                <p:cTn id="81" presetID="26" presetClass="entr" presetSubtype="0" fill="hold" nodeType="clickEffect">
                                  <p:stCondLst>
                                    <p:cond delay="0"/>
                                  </p:stCondLst>
                                  <p:childTnLst>
                                    <p:set>
                                      <p:cBhvr>
                                        <p:cTn id="82" dur="1" fill="hold">
                                          <p:stCondLst>
                                            <p:cond delay="0"/>
                                          </p:stCondLst>
                                        </p:cTn>
                                        <p:tgtEl>
                                          <p:spTgt spid="78862"/>
                                        </p:tgtEl>
                                        <p:attrNameLst>
                                          <p:attrName>style.visibility</p:attrName>
                                        </p:attrNameLst>
                                      </p:cBhvr>
                                      <p:to>
                                        <p:strVal val="visible"/>
                                      </p:to>
                                    </p:set>
                                    <p:animEffect transition="in" filter="wipe(down)">
                                      <p:cBhvr>
                                        <p:cTn id="83" dur="580">
                                          <p:stCondLst>
                                            <p:cond delay="0"/>
                                          </p:stCondLst>
                                        </p:cTn>
                                        <p:tgtEl>
                                          <p:spTgt spid="78862"/>
                                        </p:tgtEl>
                                      </p:cBhvr>
                                    </p:animEffect>
                                    <p:anim calcmode="lin" valueType="num">
                                      <p:cBhvr>
                                        <p:cTn id="84" dur="1822" tmFilter="0,0; 0.14,0.36; 0.43,0.73; 0.71,0.91; 1.0,1.0">
                                          <p:stCondLst>
                                            <p:cond delay="0"/>
                                          </p:stCondLst>
                                        </p:cTn>
                                        <p:tgtEl>
                                          <p:spTgt spid="7886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7886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7886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7886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78862"/>
                                        </p:tgtEl>
                                        <p:attrNameLst>
                                          <p:attrName>ppt_y</p:attrName>
                                        </p:attrNameLst>
                                      </p:cBhvr>
                                      <p:tavLst>
                                        <p:tav tm="0" fmla="#ppt_y-sin(pi*$)/81">
                                          <p:val>
                                            <p:fltVal val="0"/>
                                          </p:val>
                                        </p:tav>
                                        <p:tav tm="100000">
                                          <p:val>
                                            <p:fltVal val="1"/>
                                          </p:val>
                                        </p:tav>
                                      </p:tavLst>
                                    </p:anim>
                                    <p:animScale>
                                      <p:cBhvr>
                                        <p:cTn id="89" dur="26">
                                          <p:stCondLst>
                                            <p:cond delay="650"/>
                                          </p:stCondLst>
                                        </p:cTn>
                                        <p:tgtEl>
                                          <p:spTgt spid="78862"/>
                                        </p:tgtEl>
                                      </p:cBhvr>
                                      <p:to x="100000" y="60000"/>
                                    </p:animScale>
                                    <p:animScale>
                                      <p:cBhvr>
                                        <p:cTn id="90" dur="166" decel="50000">
                                          <p:stCondLst>
                                            <p:cond delay="676"/>
                                          </p:stCondLst>
                                        </p:cTn>
                                        <p:tgtEl>
                                          <p:spTgt spid="78862"/>
                                        </p:tgtEl>
                                      </p:cBhvr>
                                      <p:to x="100000" y="100000"/>
                                    </p:animScale>
                                    <p:animScale>
                                      <p:cBhvr>
                                        <p:cTn id="91" dur="26">
                                          <p:stCondLst>
                                            <p:cond delay="1312"/>
                                          </p:stCondLst>
                                        </p:cTn>
                                        <p:tgtEl>
                                          <p:spTgt spid="78862"/>
                                        </p:tgtEl>
                                      </p:cBhvr>
                                      <p:to x="100000" y="80000"/>
                                    </p:animScale>
                                    <p:animScale>
                                      <p:cBhvr>
                                        <p:cTn id="92" dur="166" decel="50000">
                                          <p:stCondLst>
                                            <p:cond delay="1338"/>
                                          </p:stCondLst>
                                        </p:cTn>
                                        <p:tgtEl>
                                          <p:spTgt spid="78862"/>
                                        </p:tgtEl>
                                      </p:cBhvr>
                                      <p:to x="100000" y="100000"/>
                                    </p:animScale>
                                    <p:animScale>
                                      <p:cBhvr>
                                        <p:cTn id="93" dur="26">
                                          <p:stCondLst>
                                            <p:cond delay="1642"/>
                                          </p:stCondLst>
                                        </p:cTn>
                                        <p:tgtEl>
                                          <p:spTgt spid="78862"/>
                                        </p:tgtEl>
                                      </p:cBhvr>
                                      <p:to x="100000" y="90000"/>
                                    </p:animScale>
                                    <p:animScale>
                                      <p:cBhvr>
                                        <p:cTn id="94" dur="166" decel="50000">
                                          <p:stCondLst>
                                            <p:cond delay="1668"/>
                                          </p:stCondLst>
                                        </p:cTn>
                                        <p:tgtEl>
                                          <p:spTgt spid="78862"/>
                                        </p:tgtEl>
                                      </p:cBhvr>
                                      <p:to x="100000" y="100000"/>
                                    </p:animScale>
                                    <p:animScale>
                                      <p:cBhvr>
                                        <p:cTn id="95" dur="26">
                                          <p:stCondLst>
                                            <p:cond delay="1808"/>
                                          </p:stCondLst>
                                        </p:cTn>
                                        <p:tgtEl>
                                          <p:spTgt spid="78862"/>
                                        </p:tgtEl>
                                      </p:cBhvr>
                                      <p:to x="100000" y="95000"/>
                                    </p:animScale>
                                    <p:animScale>
                                      <p:cBhvr>
                                        <p:cTn id="96" dur="166" decel="50000">
                                          <p:stCondLst>
                                            <p:cond delay="1834"/>
                                          </p:stCondLst>
                                        </p:cTn>
                                        <p:tgtEl>
                                          <p:spTgt spid="78862"/>
                                        </p:tgtEl>
                                      </p:cBhvr>
                                      <p:to x="100000" y="100000"/>
                                    </p:animScale>
                                  </p:childTnLst>
                                </p:cTn>
                              </p:par>
                            </p:childTnLst>
                          </p:cTn>
                        </p:par>
                      </p:childTnLst>
                    </p:cTn>
                  </p:par>
                  <p:par>
                    <p:cTn id="97" fill="hold" nodeType="clickPar">
                      <p:stCondLst>
                        <p:cond delay="indefinite"/>
                      </p:stCondLst>
                      <p:childTnLst>
                        <p:par>
                          <p:cTn id="98" fill="hold" nodeType="withGroup">
                            <p:stCondLst>
                              <p:cond delay="0"/>
                            </p:stCondLst>
                            <p:childTnLst>
                              <p:par>
                                <p:cTn id="99" presetID="26" presetClass="entr" presetSubtype="0" fill="hold" nodeType="clickEffect">
                                  <p:stCondLst>
                                    <p:cond delay="0"/>
                                  </p:stCondLst>
                                  <p:childTnLst>
                                    <p:set>
                                      <p:cBhvr>
                                        <p:cTn id="100" dur="1" fill="hold">
                                          <p:stCondLst>
                                            <p:cond delay="0"/>
                                          </p:stCondLst>
                                        </p:cTn>
                                        <p:tgtEl>
                                          <p:spTgt spid="78863"/>
                                        </p:tgtEl>
                                        <p:attrNameLst>
                                          <p:attrName>style.visibility</p:attrName>
                                        </p:attrNameLst>
                                      </p:cBhvr>
                                      <p:to>
                                        <p:strVal val="visible"/>
                                      </p:to>
                                    </p:set>
                                    <p:animEffect transition="in" filter="wipe(down)">
                                      <p:cBhvr>
                                        <p:cTn id="101" dur="580">
                                          <p:stCondLst>
                                            <p:cond delay="0"/>
                                          </p:stCondLst>
                                        </p:cTn>
                                        <p:tgtEl>
                                          <p:spTgt spid="78863"/>
                                        </p:tgtEl>
                                      </p:cBhvr>
                                    </p:animEffect>
                                    <p:anim calcmode="lin" valueType="num">
                                      <p:cBhvr>
                                        <p:cTn id="102" dur="1822" tmFilter="0,0; 0.14,0.36; 0.43,0.73; 0.71,0.91; 1.0,1.0">
                                          <p:stCondLst>
                                            <p:cond delay="0"/>
                                          </p:stCondLst>
                                        </p:cTn>
                                        <p:tgtEl>
                                          <p:spTgt spid="78863"/>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78863"/>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78863"/>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78863"/>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78863"/>
                                        </p:tgtEl>
                                        <p:attrNameLst>
                                          <p:attrName>ppt_y</p:attrName>
                                        </p:attrNameLst>
                                      </p:cBhvr>
                                      <p:tavLst>
                                        <p:tav tm="0" fmla="#ppt_y-sin(pi*$)/81">
                                          <p:val>
                                            <p:fltVal val="0"/>
                                          </p:val>
                                        </p:tav>
                                        <p:tav tm="100000">
                                          <p:val>
                                            <p:fltVal val="1"/>
                                          </p:val>
                                        </p:tav>
                                      </p:tavLst>
                                    </p:anim>
                                    <p:animScale>
                                      <p:cBhvr>
                                        <p:cTn id="107" dur="26">
                                          <p:stCondLst>
                                            <p:cond delay="650"/>
                                          </p:stCondLst>
                                        </p:cTn>
                                        <p:tgtEl>
                                          <p:spTgt spid="78863"/>
                                        </p:tgtEl>
                                      </p:cBhvr>
                                      <p:to x="100000" y="60000"/>
                                    </p:animScale>
                                    <p:animScale>
                                      <p:cBhvr>
                                        <p:cTn id="108" dur="166" decel="50000">
                                          <p:stCondLst>
                                            <p:cond delay="676"/>
                                          </p:stCondLst>
                                        </p:cTn>
                                        <p:tgtEl>
                                          <p:spTgt spid="78863"/>
                                        </p:tgtEl>
                                      </p:cBhvr>
                                      <p:to x="100000" y="100000"/>
                                    </p:animScale>
                                    <p:animScale>
                                      <p:cBhvr>
                                        <p:cTn id="109" dur="26">
                                          <p:stCondLst>
                                            <p:cond delay="1312"/>
                                          </p:stCondLst>
                                        </p:cTn>
                                        <p:tgtEl>
                                          <p:spTgt spid="78863"/>
                                        </p:tgtEl>
                                      </p:cBhvr>
                                      <p:to x="100000" y="80000"/>
                                    </p:animScale>
                                    <p:animScale>
                                      <p:cBhvr>
                                        <p:cTn id="110" dur="166" decel="50000">
                                          <p:stCondLst>
                                            <p:cond delay="1338"/>
                                          </p:stCondLst>
                                        </p:cTn>
                                        <p:tgtEl>
                                          <p:spTgt spid="78863"/>
                                        </p:tgtEl>
                                      </p:cBhvr>
                                      <p:to x="100000" y="100000"/>
                                    </p:animScale>
                                    <p:animScale>
                                      <p:cBhvr>
                                        <p:cTn id="111" dur="26">
                                          <p:stCondLst>
                                            <p:cond delay="1642"/>
                                          </p:stCondLst>
                                        </p:cTn>
                                        <p:tgtEl>
                                          <p:spTgt spid="78863"/>
                                        </p:tgtEl>
                                      </p:cBhvr>
                                      <p:to x="100000" y="90000"/>
                                    </p:animScale>
                                    <p:animScale>
                                      <p:cBhvr>
                                        <p:cTn id="112" dur="166" decel="50000">
                                          <p:stCondLst>
                                            <p:cond delay="1668"/>
                                          </p:stCondLst>
                                        </p:cTn>
                                        <p:tgtEl>
                                          <p:spTgt spid="78863"/>
                                        </p:tgtEl>
                                      </p:cBhvr>
                                      <p:to x="100000" y="100000"/>
                                    </p:animScale>
                                    <p:animScale>
                                      <p:cBhvr>
                                        <p:cTn id="113" dur="26">
                                          <p:stCondLst>
                                            <p:cond delay="1808"/>
                                          </p:stCondLst>
                                        </p:cTn>
                                        <p:tgtEl>
                                          <p:spTgt spid="78863"/>
                                        </p:tgtEl>
                                      </p:cBhvr>
                                      <p:to x="100000" y="95000"/>
                                    </p:animScale>
                                    <p:animScale>
                                      <p:cBhvr>
                                        <p:cTn id="114" dur="166" decel="50000">
                                          <p:stCondLst>
                                            <p:cond delay="1834"/>
                                          </p:stCondLst>
                                        </p:cTn>
                                        <p:tgtEl>
                                          <p:spTgt spid="78863"/>
                                        </p:tgtEl>
                                      </p:cBhvr>
                                      <p:to x="100000" y="100000"/>
                                    </p:animScale>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6" presetClass="entr" presetSubtype="0" fill="hold" nodeType="clickEffect">
                                  <p:stCondLst>
                                    <p:cond delay="0"/>
                                  </p:stCondLst>
                                  <p:childTnLst>
                                    <p:set>
                                      <p:cBhvr>
                                        <p:cTn id="118" dur="1" fill="hold">
                                          <p:stCondLst>
                                            <p:cond delay="0"/>
                                          </p:stCondLst>
                                        </p:cTn>
                                        <p:tgtEl>
                                          <p:spTgt spid="78860"/>
                                        </p:tgtEl>
                                        <p:attrNameLst>
                                          <p:attrName>style.visibility</p:attrName>
                                        </p:attrNameLst>
                                      </p:cBhvr>
                                      <p:to>
                                        <p:strVal val="visible"/>
                                      </p:to>
                                    </p:set>
                                    <p:animEffect transition="in" filter="wipe(down)">
                                      <p:cBhvr>
                                        <p:cTn id="119" dur="580">
                                          <p:stCondLst>
                                            <p:cond delay="0"/>
                                          </p:stCondLst>
                                        </p:cTn>
                                        <p:tgtEl>
                                          <p:spTgt spid="78860"/>
                                        </p:tgtEl>
                                      </p:cBhvr>
                                    </p:animEffect>
                                    <p:anim calcmode="lin" valueType="num">
                                      <p:cBhvr>
                                        <p:cTn id="120" dur="1822" tmFilter="0,0; 0.14,0.36; 0.43,0.73; 0.71,0.91; 1.0,1.0">
                                          <p:stCondLst>
                                            <p:cond delay="0"/>
                                          </p:stCondLst>
                                        </p:cTn>
                                        <p:tgtEl>
                                          <p:spTgt spid="7886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7886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7886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7886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78860"/>
                                        </p:tgtEl>
                                        <p:attrNameLst>
                                          <p:attrName>ppt_y</p:attrName>
                                        </p:attrNameLst>
                                      </p:cBhvr>
                                      <p:tavLst>
                                        <p:tav tm="0" fmla="#ppt_y-sin(pi*$)/81">
                                          <p:val>
                                            <p:fltVal val="0"/>
                                          </p:val>
                                        </p:tav>
                                        <p:tav tm="100000">
                                          <p:val>
                                            <p:fltVal val="1"/>
                                          </p:val>
                                        </p:tav>
                                      </p:tavLst>
                                    </p:anim>
                                    <p:animScale>
                                      <p:cBhvr>
                                        <p:cTn id="125" dur="26">
                                          <p:stCondLst>
                                            <p:cond delay="650"/>
                                          </p:stCondLst>
                                        </p:cTn>
                                        <p:tgtEl>
                                          <p:spTgt spid="78860"/>
                                        </p:tgtEl>
                                      </p:cBhvr>
                                      <p:to x="100000" y="60000"/>
                                    </p:animScale>
                                    <p:animScale>
                                      <p:cBhvr>
                                        <p:cTn id="126" dur="166" decel="50000">
                                          <p:stCondLst>
                                            <p:cond delay="676"/>
                                          </p:stCondLst>
                                        </p:cTn>
                                        <p:tgtEl>
                                          <p:spTgt spid="78860"/>
                                        </p:tgtEl>
                                      </p:cBhvr>
                                      <p:to x="100000" y="100000"/>
                                    </p:animScale>
                                    <p:animScale>
                                      <p:cBhvr>
                                        <p:cTn id="127" dur="26">
                                          <p:stCondLst>
                                            <p:cond delay="1312"/>
                                          </p:stCondLst>
                                        </p:cTn>
                                        <p:tgtEl>
                                          <p:spTgt spid="78860"/>
                                        </p:tgtEl>
                                      </p:cBhvr>
                                      <p:to x="100000" y="80000"/>
                                    </p:animScale>
                                    <p:animScale>
                                      <p:cBhvr>
                                        <p:cTn id="128" dur="166" decel="50000">
                                          <p:stCondLst>
                                            <p:cond delay="1338"/>
                                          </p:stCondLst>
                                        </p:cTn>
                                        <p:tgtEl>
                                          <p:spTgt spid="78860"/>
                                        </p:tgtEl>
                                      </p:cBhvr>
                                      <p:to x="100000" y="100000"/>
                                    </p:animScale>
                                    <p:animScale>
                                      <p:cBhvr>
                                        <p:cTn id="129" dur="26">
                                          <p:stCondLst>
                                            <p:cond delay="1642"/>
                                          </p:stCondLst>
                                        </p:cTn>
                                        <p:tgtEl>
                                          <p:spTgt spid="78860"/>
                                        </p:tgtEl>
                                      </p:cBhvr>
                                      <p:to x="100000" y="90000"/>
                                    </p:animScale>
                                    <p:animScale>
                                      <p:cBhvr>
                                        <p:cTn id="130" dur="166" decel="50000">
                                          <p:stCondLst>
                                            <p:cond delay="1668"/>
                                          </p:stCondLst>
                                        </p:cTn>
                                        <p:tgtEl>
                                          <p:spTgt spid="78860"/>
                                        </p:tgtEl>
                                      </p:cBhvr>
                                      <p:to x="100000" y="100000"/>
                                    </p:animScale>
                                    <p:animScale>
                                      <p:cBhvr>
                                        <p:cTn id="131" dur="26">
                                          <p:stCondLst>
                                            <p:cond delay="1808"/>
                                          </p:stCondLst>
                                        </p:cTn>
                                        <p:tgtEl>
                                          <p:spTgt spid="78860"/>
                                        </p:tgtEl>
                                      </p:cBhvr>
                                      <p:to x="100000" y="95000"/>
                                    </p:animScale>
                                    <p:animScale>
                                      <p:cBhvr>
                                        <p:cTn id="132" dur="166" decel="50000">
                                          <p:stCondLst>
                                            <p:cond delay="1834"/>
                                          </p:stCondLst>
                                        </p:cTn>
                                        <p:tgtEl>
                                          <p:spTgt spid="788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Updating distance vectors</a:t>
            </a:r>
          </a:p>
        </p:txBody>
      </p:sp>
      <p:pic>
        <p:nvPicPr>
          <p:cNvPr id="7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96925"/>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05200"/>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3688" y="1565275"/>
            <a:ext cx="215423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686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fade">
                                      <p:cBhvr>
                                        <p:cTn id="7" dur="2000"/>
                                        <p:tgtEl>
                                          <p:spTgt spid="79877"/>
                                        </p:tgtEl>
                                      </p:cBhvr>
                                    </p:animEffect>
                                    <p:anim calcmode="lin" valueType="num">
                                      <p:cBhvr>
                                        <p:cTn id="8" dur="2000" fill="hold"/>
                                        <p:tgtEl>
                                          <p:spTgt spid="79877"/>
                                        </p:tgtEl>
                                        <p:attrNameLst>
                                          <p:attrName>ppt_w</p:attrName>
                                        </p:attrNameLst>
                                      </p:cBhvr>
                                      <p:tavLst>
                                        <p:tav tm="0" fmla="#ppt_w*sin(2.5*pi*$)">
                                          <p:val>
                                            <p:fltVal val="0"/>
                                          </p:val>
                                        </p:tav>
                                        <p:tav tm="100000">
                                          <p:val>
                                            <p:fltVal val="1"/>
                                          </p:val>
                                        </p:tav>
                                      </p:tavLst>
                                    </p:anim>
                                    <p:anim calcmode="lin" valueType="num">
                                      <p:cBhvr>
                                        <p:cTn id="9" dur="2000" fill="hold"/>
                                        <p:tgtEl>
                                          <p:spTgt spid="79877"/>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nodeType="clickEffect">
                                  <p:stCondLst>
                                    <p:cond delay="0"/>
                                  </p:stCondLst>
                                  <p:childTnLst>
                                    <p:set>
                                      <p:cBhvr>
                                        <p:cTn id="20" dur="1" fill="hold">
                                          <p:stCondLst>
                                            <p:cond delay="0"/>
                                          </p:stCondLst>
                                        </p:cTn>
                                        <p:tgtEl>
                                          <p:spTgt spid="79879"/>
                                        </p:tgtEl>
                                        <p:attrNameLst>
                                          <p:attrName>style.visibility</p:attrName>
                                        </p:attrNameLst>
                                      </p:cBhvr>
                                      <p:to>
                                        <p:strVal val="visible"/>
                                      </p:to>
                                    </p:set>
                                    <p:animEffect transition="in" filter="wipe(down)">
                                      <p:cBhvr>
                                        <p:cTn id="21" dur="580">
                                          <p:stCondLst>
                                            <p:cond delay="0"/>
                                          </p:stCondLst>
                                        </p:cTn>
                                        <p:tgtEl>
                                          <p:spTgt spid="79879"/>
                                        </p:tgtEl>
                                      </p:cBhvr>
                                    </p:animEffect>
                                    <p:anim calcmode="lin" valueType="num">
                                      <p:cBhvr>
                                        <p:cTn id="22" dur="1822" tmFilter="0,0; 0.14,0.36; 0.43,0.73; 0.71,0.91; 1.0,1.0">
                                          <p:stCondLst>
                                            <p:cond delay="0"/>
                                          </p:stCondLst>
                                        </p:cTn>
                                        <p:tgtEl>
                                          <p:spTgt spid="79879"/>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79879"/>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79879"/>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79879"/>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79879"/>
                                        </p:tgtEl>
                                        <p:attrNameLst>
                                          <p:attrName>ppt_y</p:attrName>
                                        </p:attrNameLst>
                                      </p:cBhvr>
                                      <p:tavLst>
                                        <p:tav tm="0" fmla="#ppt_y-sin(pi*$)/81">
                                          <p:val>
                                            <p:fltVal val="0"/>
                                          </p:val>
                                        </p:tav>
                                        <p:tav tm="100000">
                                          <p:val>
                                            <p:fltVal val="1"/>
                                          </p:val>
                                        </p:tav>
                                      </p:tavLst>
                                    </p:anim>
                                    <p:animScale>
                                      <p:cBhvr>
                                        <p:cTn id="27" dur="26">
                                          <p:stCondLst>
                                            <p:cond delay="650"/>
                                          </p:stCondLst>
                                        </p:cTn>
                                        <p:tgtEl>
                                          <p:spTgt spid="79879"/>
                                        </p:tgtEl>
                                      </p:cBhvr>
                                      <p:to x="100000" y="60000"/>
                                    </p:animScale>
                                    <p:animScale>
                                      <p:cBhvr>
                                        <p:cTn id="28" dur="166" decel="50000">
                                          <p:stCondLst>
                                            <p:cond delay="676"/>
                                          </p:stCondLst>
                                        </p:cTn>
                                        <p:tgtEl>
                                          <p:spTgt spid="79879"/>
                                        </p:tgtEl>
                                      </p:cBhvr>
                                      <p:to x="100000" y="100000"/>
                                    </p:animScale>
                                    <p:animScale>
                                      <p:cBhvr>
                                        <p:cTn id="29" dur="26">
                                          <p:stCondLst>
                                            <p:cond delay="1312"/>
                                          </p:stCondLst>
                                        </p:cTn>
                                        <p:tgtEl>
                                          <p:spTgt spid="79879"/>
                                        </p:tgtEl>
                                      </p:cBhvr>
                                      <p:to x="100000" y="80000"/>
                                    </p:animScale>
                                    <p:animScale>
                                      <p:cBhvr>
                                        <p:cTn id="30" dur="166" decel="50000">
                                          <p:stCondLst>
                                            <p:cond delay="1338"/>
                                          </p:stCondLst>
                                        </p:cTn>
                                        <p:tgtEl>
                                          <p:spTgt spid="79879"/>
                                        </p:tgtEl>
                                      </p:cBhvr>
                                      <p:to x="100000" y="100000"/>
                                    </p:animScale>
                                    <p:animScale>
                                      <p:cBhvr>
                                        <p:cTn id="31" dur="26">
                                          <p:stCondLst>
                                            <p:cond delay="1642"/>
                                          </p:stCondLst>
                                        </p:cTn>
                                        <p:tgtEl>
                                          <p:spTgt spid="79879"/>
                                        </p:tgtEl>
                                      </p:cBhvr>
                                      <p:to x="100000" y="90000"/>
                                    </p:animScale>
                                    <p:animScale>
                                      <p:cBhvr>
                                        <p:cTn id="32" dur="166" decel="50000">
                                          <p:stCondLst>
                                            <p:cond delay="1668"/>
                                          </p:stCondLst>
                                        </p:cTn>
                                        <p:tgtEl>
                                          <p:spTgt spid="79879"/>
                                        </p:tgtEl>
                                      </p:cBhvr>
                                      <p:to x="100000" y="100000"/>
                                    </p:animScale>
                                    <p:animScale>
                                      <p:cBhvr>
                                        <p:cTn id="33" dur="26">
                                          <p:stCondLst>
                                            <p:cond delay="1808"/>
                                          </p:stCondLst>
                                        </p:cTn>
                                        <p:tgtEl>
                                          <p:spTgt spid="79879"/>
                                        </p:tgtEl>
                                      </p:cBhvr>
                                      <p:to x="100000" y="95000"/>
                                    </p:animScale>
                                    <p:animScale>
                                      <p:cBhvr>
                                        <p:cTn id="34" dur="166" decel="50000">
                                          <p:stCondLst>
                                            <p:cond delay="1834"/>
                                          </p:stCondLst>
                                        </p:cTn>
                                        <p:tgtEl>
                                          <p:spTgt spid="798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i="0" kern="0" dirty="0">
                <a:solidFill>
                  <a:srgbClr val="002060"/>
                </a:solidFill>
                <a:latin typeface="Times-BoldItalic"/>
              </a:rPr>
              <a:t>Distance-Vector Routing Algorithm for A Node</a:t>
            </a:r>
          </a:p>
        </p:txBody>
      </p:sp>
      <p:grpSp>
        <p:nvGrpSpPr>
          <p:cNvPr id="40964" name="Group 1"/>
          <p:cNvGrpSpPr>
            <a:grpSpLocks/>
          </p:cNvGrpSpPr>
          <p:nvPr/>
        </p:nvGrpSpPr>
        <p:grpSpPr bwMode="auto">
          <a:xfrm>
            <a:off x="683568" y="620688"/>
            <a:ext cx="7769225" cy="5803900"/>
            <a:chOff x="689742" y="749300"/>
            <a:chExt cx="7768458" cy="5803900"/>
          </a:xfrm>
        </p:grpSpPr>
        <p:pic>
          <p:nvPicPr>
            <p:cNvPr id="409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42" y="749300"/>
              <a:ext cx="7768458"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18"/>
            <p:cNvSpPr>
              <a:spLocks noChangeArrowheads="1"/>
            </p:cNvSpPr>
            <p:nvPr/>
          </p:nvSpPr>
          <p:spPr bwMode="auto">
            <a:xfrm>
              <a:off x="838200" y="749300"/>
              <a:ext cx="7620000" cy="58039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34766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AGENDA</a:t>
            </a: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3816429"/>
          </a:xfrm>
          <a:prstGeom prst="rect">
            <a:avLst/>
          </a:prstGeom>
          <a:noFill/>
          <a:ln w="9525">
            <a:noFill/>
          </a:ln>
        </p:spPr>
        <p:txBody>
          <a:bodyPr>
            <a:spAutoFit/>
          </a:bodyPr>
          <a:lstStyle/>
          <a:p>
            <a:pPr marL="0" lvl="1" algn="just" eaLnBrk="0" hangingPunct="0">
              <a:buFont typeface="Arial" panose="020B0604020202020204" pitchFamily="34" charset="0"/>
            </a:pPr>
            <a:r>
              <a:rPr lang="en-US" sz="2800" dirty="0">
                <a:latin typeface="Times-Roman"/>
              </a:rPr>
              <a:t>Routing Algorithms</a:t>
            </a:r>
          </a:p>
          <a:p>
            <a:pPr marL="457200" lvl="2" algn="just" eaLnBrk="0" hangingPunct="0">
              <a:buFont typeface="Arial" panose="020B0604020202020204" pitchFamily="34" charset="0"/>
            </a:pPr>
            <a:r>
              <a:rPr lang="en-US" sz="2800" dirty="0">
                <a:latin typeface="Times-Roman"/>
              </a:rPr>
              <a:t>Distance Vector</a:t>
            </a:r>
          </a:p>
          <a:p>
            <a:pPr marL="457200" lvl="2" algn="just" eaLnBrk="0" hangingPunct="0">
              <a:buFont typeface="Arial" panose="020B0604020202020204" pitchFamily="34" charset="0"/>
            </a:pPr>
            <a:r>
              <a:rPr lang="en-US" sz="2800" dirty="0">
                <a:latin typeface="Times-Roman"/>
              </a:rPr>
              <a:t>Link state Routing</a:t>
            </a:r>
          </a:p>
          <a:p>
            <a:pPr marL="457200" lvl="2" algn="just" eaLnBrk="0" hangingPunct="0">
              <a:buFont typeface="Arial" panose="020B0604020202020204" pitchFamily="34" charset="0"/>
            </a:pPr>
            <a:r>
              <a:rPr lang="en-US" sz="2800" dirty="0">
                <a:latin typeface="Times-Roman"/>
              </a:rPr>
              <a:t>Path Vector Routing</a:t>
            </a:r>
          </a:p>
          <a:p>
            <a:pPr marL="0" lvl="1" algn="just" eaLnBrk="0" hangingPunct="0"/>
            <a:r>
              <a:rPr lang="en-US" sz="2800" dirty="0">
                <a:latin typeface="Times-Roman"/>
              </a:rPr>
              <a:t>Routing Protocols</a:t>
            </a:r>
          </a:p>
          <a:p>
            <a:pPr marL="457200" lvl="2" algn="just" eaLnBrk="0" hangingPunct="0">
              <a:buFont typeface="Arial" panose="020B0604020202020204" pitchFamily="34" charset="0"/>
            </a:pPr>
            <a:r>
              <a:rPr lang="en-US" sz="2800" dirty="0">
                <a:latin typeface="Times-Roman"/>
              </a:rPr>
              <a:t>Routing Information Protocol RIP</a:t>
            </a:r>
          </a:p>
          <a:p>
            <a:pPr marL="457200" lvl="2" algn="just" eaLnBrk="0" hangingPunct="0">
              <a:buFont typeface="Arial" panose="020B0604020202020204" pitchFamily="34" charset="0"/>
            </a:pPr>
            <a:r>
              <a:rPr lang="en-US" sz="2800" dirty="0">
                <a:latin typeface="Times-Roman"/>
              </a:rPr>
              <a:t>Open Shortest Path First OSPF</a:t>
            </a:r>
          </a:p>
          <a:p>
            <a:pPr marL="457200" lvl="2" algn="just" eaLnBrk="0" hangingPunct="0">
              <a:buFont typeface="Arial" panose="020B0604020202020204" pitchFamily="34" charset="0"/>
            </a:pPr>
            <a:r>
              <a:rPr lang="en-US" sz="2800" dirty="0">
                <a:latin typeface="Times-Roman"/>
              </a:rPr>
              <a:t>Border Gateway Protocol BGP</a:t>
            </a:r>
          </a:p>
          <a:p>
            <a:pPr marL="0" lvl="1"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730812"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When to share</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4822" name="Rectangle 8"/>
          <p:cNvSpPr>
            <a:spLocks noChangeArrowheads="1"/>
          </p:cNvSpPr>
          <p:nvPr/>
        </p:nvSpPr>
        <p:spPr bwMode="auto">
          <a:xfrm>
            <a:off x="152400" y="1658938"/>
            <a:ext cx="8763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gn="just">
              <a:buFont typeface="Arial" panose="020B0604020202020204" pitchFamily="34" charset="0"/>
              <a:buChar char="•"/>
            </a:pPr>
            <a:r>
              <a:rPr lang="en-US" altLang="en-US" b="0" i="0" dirty="0">
                <a:latin typeface="Times-Roman"/>
              </a:rPr>
              <a:t>Periodic update – every 30s</a:t>
            </a:r>
          </a:p>
          <a:p>
            <a:pPr marL="457200" indent="-457200" algn="just">
              <a:buFont typeface="Arial" panose="020B0604020202020204" pitchFamily="34" charset="0"/>
              <a:buChar char="•"/>
            </a:pPr>
            <a:r>
              <a:rPr lang="en-US" altLang="en-US" b="0" i="0" dirty="0">
                <a:latin typeface="Times-Roman"/>
              </a:rPr>
              <a:t>Triggered update </a:t>
            </a:r>
          </a:p>
          <a:p>
            <a:pPr lvl="1"/>
            <a:r>
              <a:rPr lang="en-IN" sz="2400" b="0" i="0" dirty="0"/>
              <a:t>1. A node receives a table from a neighbour, resulting in changes in its own table after updating.</a:t>
            </a:r>
          </a:p>
          <a:p>
            <a:pPr lvl="1"/>
            <a:r>
              <a:rPr lang="en-IN" sz="2400" b="0" i="0" dirty="0"/>
              <a:t>2. A node detects some failure in the neighbouring links which results in a distance change to infinity. </a:t>
            </a:r>
            <a:endParaRPr lang="en-US" altLang="en-US" sz="2400" dirty="0">
              <a:latin typeface="Times-Roman"/>
            </a:endParaRPr>
          </a:p>
        </p:txBody>
      </p:sp>
    </p:spTree>
    <p:extLst>
      <p:ext uri="{BB962C8B-B14F-4D97-AF65-F5344CB8AC3E}">
        <p14:creationId xmlns:p14="http://schemas.microsoft.com/office/powerpoint/2010/main" val="95175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3012"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3013" name="Text Box 4"/>
          <p:cNvSpPr txBox="1">
            <a:spLocks noChangeArrowheads="1"/>
          </p:cNvSpPr>
          <p:nvPr/>
        </p:nvSpPr>
        <p:spPr bwMode="auto">
          <a:xfrm>
            <a:off x="304800" y="381000"/>
            <a:ext cx="5295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solidFill>
                  <a:srgbClr val="000000"/>
                </a:solidFill>
                <a:latin typeface="Times New Roman" panose="02020603050405020304" pitchFamily="18" charset="0"/>
              </a:rPr>
              <a:t>Two Node Instability (Count to infinity problem)</a:t>
            </a:r>
          </a:p>
        </p:txBody>
      </p:sp>
      <p:pic>
        <p:nvPicPr>
          <p:cNvPr id="5" name="Picture 4">
            <a:extLst>
              <a:ext uri="{FF2B5EF4-FFF2-40B4-BE49-F238E27FC236}">
                <a16:creationId xmlns:a16="http://schemas.microsoft.com/office/drawing/2014/main" id="{1B6FEC14-C620-5906-F708-40587E28F4F1}"/>
              </a:ext>
            </a:extLst>
          </p:cNvPr>
          <p:cNvPicPr>
            <a:picLocks noChangeAspect="1"/>
          </p:cNvPicPr>
          <p:nvPr/>
        </p:nvPicPr>
        <p:blipFill>
          <a:blip r:embed="rId3"/>
          <a:stretch>
            <a:fillRect/>
          </a:stretch>
        </p:blipFill>
        <p:spPr>
          <a:xfrm>
            <a:off x="666750" y="1547812"/>
            <a:ext cx="7810500" cy="3762375"/>
          </a:xfrm>
          <a:prstGeom prst="rect">
            <a:avLst/>
          </a:prstGeom>
        </p:spPr>
      </p:pic>
    </p:spTree>
    <p:extLst>
      <p:ext uri="{BB962C8B-B14F-4D97-AF65-F5344CB8AC3E}">
        <p14:creationId xmlns:p14="http://schemas.microsoft.com/office/powerpoint/2010/main" val="346545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1641796"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Solution</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4822" name="Rectangle 8"/>
          <p:cNvSpPr>
            <a:spLocks noChangeArrowheads="1"/>
          </p:cNvSpPr>
          <p:nvPr/>
        </p:nvSpPr>
        <p:spPr bwMode="auto">
          <a:xfrm>
            <a:off x="152400" y="1658938"/>
            <a:ext cx="8763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gn="just">
              <a:buFont typeface="Arial" panose="020B0604020202020204" pitchFamily="34" charset="0"/>
              <a:buChar char="•"/>
            </a:pPr>
            <a:r>
              <a:rPr lang="en-IN" altLang="en-US" sz="2400" b="0" i="0" dirty="0">
                <a:latin typeface="Times-Roman"/>
              </a:rPr>
              <a:t>Split horizon – don’t send routes learnt from neighbour back to it</a:t>
            </a:r>
          </a:p>
          <a:p>
            <a:pPr marL="457200" indent="-457200" algn="just">
              <a:buFont typeface="Arial" panose="020B0604020202020204" pitchFamily="34" charset="0"/>
              <a:buChar char="•"/>
            </a:pPr>
            <a:r>
              <a:rPr lang="en-IN" altLang="en-US" sz="2400" b="0" i="0" dirty="0">
                <a:latin typeface="Times-Roman"/>
              </a:rPr>
              <a:t>Split horizon with poison reverse –</a:t>
            </a:r>
          </a:p>
          <a:p>
            <a:pPr marL="1200150" lvl="1" indent="-457200" algn="just">
              <a:buFont typeface="Arial" panose="020B0604020202020204" pitchFamily="34" charset="0"/>
              <a:buChar char="•"/>
            </a:pPr>
            <a:r>
              <a:rPr lang="en-IN" sz="2400" b="0" i="0" dirty="0">
                <a:latin typeface="Times-Roman"/>
              </a:rPr>
              <a:t>corresponding protocol </a:t>
            </a:r>
            <a:r>
              <a:rPr lang="en-US" sz="2400" b="0" i="0" dirty="0">
                <a:latin typeface="Times-Roman"/>
              </a:rPr>
              <a:t>uses a timer, and if there is no news about a route, the node deletes the route from its </a:t>
            </a:r>
            <a:r>
              <a:rPr lang="en-IN" sz="2400" b="0" i="0" dirty="0">
                <a:latin typeface="Times-Roman"/>
              </a:rPr>
              <a:t>table.</a:t>
            </a:r>
          </a:p>
          <a:p>
            <a:pPr marL="1200150" lvl="1" indent="-457200" algn="just">
              <a:buFont typeface="Arial" panose="020B0604020202020204" pitchFamily="34" charset="0"/>
              <a:buChar char="•"/>
            </a:pPr>
            <a:r>
              <a:rPr lang="en-IN" altLang="en-US" sz="2400" b="0" i="0" dirty="0">
                <a:latin typeface="Times-Roman"/>
              </a:rPr>
              <a:t>send routes learnt from neighbour back to it with infinity value (it is better to get bad news than no news)</a:t>
            </a:r>
          </a:p>
        </p:txBody>
      </p:sp>
    </p:spTree>
    <p:extLst>
      <p:ext uri="{BB962C8B-B14F-4D97-AF65-F5344CB8AC3E}">
        <p14:creationId xmlns:p14="http://schemas.microsoft.com/office/powerpoint/2010/main" val="3694578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60"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61" name="Text Box 4"/>
          <p:cNvSpPr txBox="1">
            <a:spLocks noChangeArrowheads="1"/>
          </p:cNvSpPr>
          <p:nvPr/>
        </p:nvSpPr>
        <p:spPr bwMode="auto">
          <a:xfrm>
            <a:off x="304800" y="381000"/>
            <a:ext cx="35942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solidFill>
                  <a:srgbClr val="000000"/>
                </a:solidFill>
                <a:latin typeface="Times New Roman" panose="02020603050405020304" pitchFamily="18" charset="0"/>
              </a:rPr>
              <a:t>Example of a domain using RIP</a:t>
            </a:r>
          </a:p>
        </p:txBody>
      </p:sp>
      <p:sp>
        <p:nvSpPr>
          <p:cNvPr id="45062" name="Line 5"/>
          <p:cNvSpPr>
            <a:spLocks noChangeShapeType="1"/>
          </p:cNvSpPr>
          <p:nvPr/>
        </p:nvSpPr>
        <p:spPr bwMode="auto">
          <a:xfrm>
            <a:off x="152400" y="6021288"/>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84784"/>
            <a:ext cx="8318500" cy="392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10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460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839513"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Link-State Routing</a:t>
            </a:r>
          </a:p>
        </p:txBody>
      </p:sp>
      <p:sp>
        <p:nvSpPr>
          <p:cNvPr id="46091" name="Rectangle 10"/>
          <p:cNvSpPr>
            <a:spLocks noChangeArrowheads="1"/>
          </p:cNvSpPr>
          <p:nvPr/>
        </p:nvSpPr>
        <p:spPr bwMode="auto">
          <a:xfrm>
            <a:off x="381000" y="1293813"/>
            <a:ext cx="7924800" cy="39703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Link-state to define the characteristic of a link (an edge) that represents a network in the internet.</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Cost associated with an edge defines the state of the link.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Links with lower costs are preferred to links with higher costs; if the cost of a link is infinity, it means that the link does not exist or has been broken.</a:t>
            </a:r>
          </a:p>
        </p:txBody>
      </p:sp>
    </p:spTree>
    <p:extLst>
      <p:ext uri="{BB962C8B-B14F-4D97-AF65-F5344CB8AC3E}">
        <p14:creationId xmlns:p14="http://schemas.microsoft.com/office/powerpoint/2010/main" val="3160479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baseline="0">
              <a:latin typeface="Tahoma" panose="020B0604030504040204" pitchFamily="34" charset="0"/>
            </a:endParaRPr>
          </a:p>
        </p:txBody>
      </p:sp>
      <p:sp>
        <p:nvSpPr>
          <p:cNvPr id="1227785" name="Line 9"/>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27786" name="Line 10"/>
          <p:cNvSpPr>
            <a:spLocks noChangeShapeType="1"/>
          </p:cNvSpPr>
          <p:nvPr/>
        </p:nvSpPr>
        <p:spPr bwMode="auto">
          <a:xfrm>
            <a:off x="458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27787" name="Rectangle 11"/>
          <p:cNvSpPr>
            <a:spLocks noChangeArrowheads="1"/>
          </p:cNvSpPr>
          <p:nvPr/>
        </p:nvSpPr>
        <p:spPr bwMode="auto">
          <a:xfrm>
            <a:off x="495300" y="2759075"/>
            <a:ext cx="8077200" cy="1815882"/>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800" baseline="0" dirty="0"/>
              <a:t>In link state routing, each node shares(floods) about its immediate neighbors information to the whole network.</a:t>
            </a:r>
          </a:p>
        </p:txBody>
      </p:sp>
      <p:grpSp>
        <p:nvGrpSpPr>
          <p:cNvPr id="1227788" name="Group 12"/>
          <p:cNvGrpSpPr>
            <a:grpSpLocks/>
          </p:cNvGrpSpPr>
          <p:nvPr/>
        </p:nvGrpSpPr>
        <p:grpSpPr bwMode="auto">
          <a:xfrm>
            <a:off x="457200" y="1981200"/>
            <a:ext cx="1143000" cy="566738"/>
            <a:chOff x="1200" y="1248"/>
            <a:chExt cx="720" cy="357"/>
          </a:xfrm>
        </p:grpSpPr>
        <p:pic>
          <p:nvPicPr>
            <p:cNvPr id="122778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779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i="1" baseline="0">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571859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Example of a link-state database (LSDB)</a:t>
            </a:r>
          </a:p>
        </p:txBody>
      </p:sp>
      <p:pic>
        <p:nvPicPr>
          <p:cNvPr id="819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5535613"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063" y="3352800"/>
            <a:ext cx="34369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321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anim calcmode="lin" valueType="num">
                                      <p:cBhvr additive="base">
                                        <p:cTn id="7" dur="500" fill="hold"/>
                                        <p:tgtEl>
                                          <p:spTgt spid="81925"/>
                                        </p:tgtEl>
                                        <p:attrNameLst>
                                          <p:attrName>ppt_x</p:attrName>
                                        </p:attrNameLst>
                                      </p:cBhvr>
                                      <p:tavLst>
                                        <p:tav tm="0">
                                          <p:val>
                                            <p:strVal val="1+#ppt_w/2"/>
                                          </p:val>
                                        </p:tav>
                                        <p:tav tm="100000">
                                          <p:val>
                                            <p:strVal val="#ppt_x"/>
                                          </p:val>
                                        </p:tav>
                                      </p:tavLst>
                                    </p:anim>
                                    <p:anim calcmode="lin" valueType="num">
                                      <p:cBhvr additive="base">
                                        <p:cTn id="8" dur="500" fill="hold"/>
                                        <p:tgtEl>
                                          <p:spTgt spid="819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81926"/>
                                        </p:tgtEl>
                                        <p:attrNameLst>
                                          <p:attrName>style.visibility</p:attrName>
                                        </p:attrNameLst>
                                      </p:cBhvr>
                                      <p:to>
                                        <p:strVal val="visible"/>
                                      </p:to>
                                    </p:set>
                                    <p:anim calcmode="lin" valueType="num">
                                      <p:cBhvr additive="base">
                                        <p:cTn id="13" dur="500" fill="hold"/>
                                        <p:tgtEl>
                                          <p:spTgt spid="81926"/>
                                        </p:tgtEl>
                                        <p:attrNameLst>
                                          <p:attrName>ppt_x</p:attrName>
                                        </p:attrNameLst>
                                      </p:cBhvr>
                                      <p:tavLst>
                                        <p:tav tm="0">
                                          <p:val>
                                            <p:strVal val="0-#ppt_w/2"/>
                                          </p:val>
                                        </p:tav>
                                        <p:tav tm="100000">
                                          <p:val>
                                            <p:strVal val="#ppt_x"/>
                                          </p:val>
                                        </p:tav>
                                      </p:tavLst>
                                    </p:anim>
                                    <p:anim calcmode="lin" valueType="num">
                                      <p:cBhvr additive="base">
                                        <p:cTn id="14" dur="500" fill="hold"/>
                                        <p:tgtEl>
                                          <p:spTgt spid="819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4"/>
          <p:cNvSpPr>
            <a:spLocks noChangeArrowheads="1"/>
          </p:cNvSpPr>
          <p:nvPr/>
        </p:nvSpPr>
        <p:spPr bwMode="auto">
          <a:xfrm>
            <a:off x="152400" y="133350"/>
            <a:ext cx="8763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LSPs created and sent out by each node to build LSDB</a:t>
            </a:r>
          </a:p>
        </p:txBody>
      </p:sp>
      <p:pic>
        <p:nvPicPr>
          <p:cNvPr id="829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649605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33500"/>
            <a:ext cx="132715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073150"/>
            <a:ext cx="13271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079500"/>
            <a:ext cx="1327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3205163"/>
            <a:ext cx="132715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5170488"/>
            <a:ext cx="13271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5250" y="5170488"/>
            <a:ext cx="13271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5170488"/>
            <a:ext cx="132715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665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82950"/>
                                        </p:tgtEl>
                                        <p:attrNameLst>
                                          <p:attrName>style.visibility</p:attrName>
                                        </p:attrNameLst>
                                      </p:cBhvr>
                                      <p:to>
                                        <p:strVal val="visible"/>
                                      </p:to>
                                    </p:set>
                                    <p:animEffect transition="in" filter="wipe(down)">
                                      <p:cBhvr>
                                        <p:cTn id="11" dur="580">
                                          <p:stCondLst>
                                            <p:cond delay="0"/>
                                          </p:stCondLst>
                                        </p:cTn>
                                        <p:tgtEl>
                                          <p:spTgt spid="82950"/>
                                        </p:tgtEl>
                                      </p:cBhvr>
                                    </p:animEffect>
                                    <p:anim calcmode="lin" valueType="num">
                                      <p:cBhvr>
                                        <p:cTn id="12" dur="1822" tmFilter="0,0; 0.14,0.36; 0.43,0.73; 0.71,0.91; 1.0,1.0">
                                          <p:stCondLst>
                                            <p:cond delay="0"/>
                                          </p:stCondLst>
                                        </p:cTn>
                                        <p:tgtEl>
                                          <p:spTgt spid="8295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295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295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295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2950"/>
                                        </p:tgtEl>
                                        <p:attrNameLst>
                                          <p:attrName>ppt_y</p:attrName>
                                        </p:attrNameLst>
                                      </p:cBhvr>
                                      <p:tavLst>
                                        <p:tav tm="0" fmla="#ppt_y-sin(pi*$)/81">
                                          <p:val>
                                            <p:fltVal val="0"/>
                                          </p:val>
                                        </p:tav>
                                        <p:tav tm="100000">
                                          <p:val>
                                            <p:fltVal val="1"/>
                                          </p:val>
                                        </p:tav>
                                      </p:tavLst>
                                    </p:anim>
                                    <p:animScale>
                                      <p:cBhvr>
                                        <p:cTn id="17" dur="26">
                                          <p:stCondLst>
                                            <p:cond delay="650"/>
                                          </p:stCondLst>
                                        </p:cTn>
                                        <p:tgtEl>
                                          <p:spTgt spid="82950"/>
                                        </p:tgtEl>
                                      </p:cBhvr>
                                      <p:to x="100000" y="60000"/>
                                    </p:animScale>
                                    <p:animScale>
                                      <p:cBhvr>
                                        <p:cTn id="18" dur="166" decel="50000">
                                          <p:stCondLst>
                                            <p:cond delay="676"/>
                                          </p:stCondLst>
                                        </p:cTn>
                                        <p:tgtEl>
                                          <p:spTgt spid="82950"/>
                                        </p:tgtEl>
                                      </p:cBhvr>
                                      <p:to x="100000" y="100000"/>
                                    </p:animScale>
                                    <p:animScale>
                                      <p:cBhvr>
                                        <p:cTn id="19" dur="26">
                                          <p:stCondLst>
                                            <p:cond delay="1312"/>
                                          </p:stCondLst>
                                        </p:cTn>
                                        <p:tgtEl>
                                          <p:spTgt spid="82950"/>
                                        </p:tgtEl>
                                      </p:cBhvr>
                                      <p:to x="100000" y="80000"/>
                                    </p:animScale>
                                    <p:animScale>
                                      <p:cBhvr>
                                        <p:cTn id="20" dur="166" decel="50000">
                                          <p:stCondLst>
                                            <p:cond delay="1338"/>
                                          </p:stCondLst>
                                        </p:cTn>
                                        <p:tgtEl>
                                          <p:spTgt spid="82950"/>
                                        </p:tgtEl>
                                      </p:cBhvr>
                                      <p:to x="100000" y="100000"/>
                                    </p:animScale>
                                    <p:animScale>
                                      <p:cBhvr>
                                        <p:cTn id="21" dur="26">
                                          <p:stCondLst>
                                            <p:cond delay="1642"/>
                                          </p:stCondLst>
                                        </p:cTn>
                                        <p:tgtEl>
                                          <p:spTgt spid="82950"/>
                                        </p:tgtEl>
                                      </p:cBhvr>
                                      <p:to x="100000" y="90000"/>
                                    </p:animScale>
                                    <p:animScale>
                                      <p:cBhvr>
                                        <p:cTn id="22" dur="166" decel="50000">
                                          <p:stCondLst>
                                            <p:cond delay="1668"/>
                                          </p:stCondLst>
                                        </p:cTn>
                                        <p:tgtEl>
                                          <p:spTgt spid="82950"/>
                                        </p:tgtEl>
                                      </p:cBhvr>
                                      <p:to x="100000" y="100000"/>
                                    </p:animScale>
                                    <p:animScale>
                                      <p:cBhvr>
                                        <p:cTn id="23" dur="26">
                                          <p:stCondLst>
                                            <p:cond delay="1808"/>
                                          </p:stCondLst>
                                        </p:cTn>
                                        <p:tgtEl>
                                          <p:spTgt spid="82950"/>
                                        </p:tgtEl>
                                      </p:cBhvr>
                                      <p:to x="100000" y="95000"/>
                                    </p:animScale>
                                    <p:animScale>
                                      <p:cBhvr>
                                        <p:cTn id="24" dur="166" decel="50000">
                                          <p:stCondLst>
                                            <p:cond delay="1834"/>
                                          </p:stCondLst>
                                        </p:cTn>
                                        <p:tgtEl>
                                          <p:spTgt spid="82950"/>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82951"/>
                                        </p:tgtEl>
                                        <p:attrNameLst>
                                          <p:attrName>style.visibility</p:attrName>
                                        </p:attrNameLst>
                                      </p:cBhvr>
                                      <p:to>
                                        <p:strVal val="visible"/>
                                      </p:to>
                                    </p:set>
                                    <p:animEffect transition="in" filter="wipe(down)">
                                      <p:cBhvr>
                                        <p:cTn id="29" dur="580">
                                          <p:stCondLst>
                                            <p:cond delay="0"/>
                                          </p:stCondLst>
                                        </p:cTn>
                                        <p:tgtEl>
                                          <p:spTgt spid="82951"/>
                                        </p:tgtEl>
                                      </p:cBhvr>
                                    </p:animEffect>
                                    <p:anim calcmode="lin" valueType="num">
                                      <p:cBhvr>
                                        <p:cTn id="30" dur="1822" tmFilter="0,0; 0.14,0.36; 0.43,0.73; 0.71,0.91; 1.0,1.0">
                                          <p:stCondLst>
                                            <p:cond delay="0"/>
                                          </p:stCondLst>
                                        </p:cTn>
                                        <p:tgtEl>
                                          <p:spTgt spid="8295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295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295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295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2951"/>
                                        </p:tgtEl>
                                        <p:attrNameLst>
                                          <p:attrName>ppt_y</p:attrName>
                                        </p:attrNameLst>
                                      </p:cBhvr>
                                      <p:tavLst>
                                        <p:tav tm="0" fmla="#ppt_y-sin(pi*$)/81">
                                          <p:val>
                                            <p:fltVal val="0"/>
                                          </p:val>
                                        </p:tav>
                                        <p:tav tm="100000">
                                          <p:val>
                                            <p:fltVal val="1"/>
                                          </p:val>
                                        </p:tav>
                                      </p:tavLst>
                                    </p:anim>
                                    <p:animScale>
                                      <p:cBhvr>
                                        <p:cTn id="35" dur="26">
                                          <p:stCondLst>
                                            <p:cond delay="650"/>
                                          </p:stCondLst>
                                        </p:cTn>
                                        <p:tgtEl>
                                          <p:spTgt spid="82951"/>
                                        </p:tgtEl>
                                      </p:cBhvr>
                                      <p:to x="100000" y="60000"/>
                                    </p:animScale>
                                    <p:animScale>
                                      <p:cBhvr>
                                        <p:cTn id="36" dur="166" decel="50000">
                                          <p:stCondLst>
                                            <p:cond delay="676"/>
                                          </p:stCondLst>
                                        </p:cTn>
                                        <p:tgtEl>
                                          <p:spTgt spid="82951"/>
                                        </p:tgtEl>
                                      </p:cBhvr>
                                      <p:to x="100000" y="100000"/>
                                    </p:animScale>
                                    <p:animScale>
                                      <p:cBhvr>
                                        <p:cTn id="37" dur="26">
                                          <p:stCondLst>
                                            <p:cond delay="1312"/>
                                          </p:stCondLst>
                                        </p:cTn>
                                        <p:tgtEl>
                                          <p:spTgt spid="82951"/>
                                        </p:tgtEl>
                                      </p:cBhvr>
                                      <p:to x="100000" y="80000"/>
                                    </p:animScale>
                                    <p:animScale>
                                      <p:cBhvr>
                                        <p:cTn id="38" dur="166" decel="50000">
                                          <p:stCondLst>
                                            <p:cond delay="1338"/>
                                          </p:stCondLst>
                                        </p:cTn>
                                        <p:tgtEl>
                                          <p:spTgt spid="82951"/>
                                        </p:tgtEl>
                                      </p:cBhvr>
                                      <p:to x="100000" y="100000"/>
                                    </p:animScale>
                                    <p:animScale>
                                      <p:cBhvr>
                                        <p:cTn id="39" dur="26">
                                          <p:stCondLst>
                                            <p:cond delay="1642"/>
                                          </p:stCondLst>
                                        </p:cTn>
                                        <p:tgtEl>
                                          <p:spTgt spid="82951"/>
                                        </p:tgtEl>
                                      </p:cBhvr>
                                      <p:to x="100000" y="90000"/>
                                    </p:animScale>
                                    <p:animScale>
                                      <p:cBhvr>
                                        <p:cTn id="40" dur="166" decel="50000">
                                          <p:stCondLst>
                                            <p:cond delay="1668"/>
                                          </p:stCondLst>
                                        </p:cTn>
                                        <p:tgtEl>
                                          <p:spTgt spid="82951"/>
                                        </p:tgtEl>
                                      </p:cBhvr>
                                      <p:to x="100000" y="100000"/>
                                    </p:animScale>
                                    <p:animScale>
                                      <p:cBhvr>
                                        <p:cTn id="41" dur="26">
                                          <p:stCondLst>
                                            <p:cond delay="1808"/>
                                          </p:stCondLst>
                                        </p:cTn>
                                        <p:tgtEl>
                                          <p:spTgt spid="82951"/>
                                        </p:tgtEl>
                                      </p:cBhvr>
                                      <p:to x="100000" y="95000"/>
                                    </p:animScale>
                                    <p:animScale>
                                      <p:cBhvr>
                                        <p:cTn id="42" dur="166" decel="50000">
                                          <p:stCondLst>
                                            <p:cond delay="1834"/>
                                          </p:stCondLst>
                                        </p:cTn>
                                        <p:tgtEl>
                                          <p:spTgt spid="82951"/>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6" presetClass="entr" presetSubtype="0" fill="hold" nodeType="clickEffect">
                                  <p:stCondLst>
                                    <p:cond delay="0"/>
                                  </p:stCondLst>
                                  <p:childTnLst>
                                    <p:set>
                                      <p:cBhvr>
                                        <p:cTn id="46" dur="1" fill="hold">
                                          <p:stCondLst>
                                            <p:cond delay="0"/>
                                          </p:stCondLst>
                                        </p:cTn>
                                        <p:tgtEl>
                                          <p:spTgt spid="82952"/>
                                        </p:tgtEl>
                                        <p:attrNameLst>
                                          <p:attrName>style.visibility</p:attrName>
                                        </p:attrNameLst>
                                      </p:cBhvr>
                                      <p:to>
                                        <p:strVal val="visible"/>
                                      </p:to>
                                    </p:set>
                                    <p:animEffect transition="in" filter="wipe(down)">
                                      <p:cBhvr>
                                        <p:cTn id="47" dur="580">
                                          <p:stCondLst>
                                            <p:cond delay="0"/>
                                          </p:stCondLst>
                                        </p:cTn>
                                        <p:tgtEl>
                                          <p:spTgt spid="82952"/>
                                        </p:tgtEl>
                                      </p:cBhvr>
                                    </p:animEffect>
                                    <p:anim calcmode="lin" valueType="num">
                                      <p:cBhvr>
                                        <p:cTn id="48" dur="1822" tmFilter="0,0; 0.14,0.36; 0.43,0.73; 0.71,0.91; 1.0,1.0">
                                          <p:stCondLst>
                                            <p:cond delay="0"/>
                                          </p:stCondLst>
                                        </p:cTn>
                                        <p:tgtEl>
                                          <p:spTgt spid="82952"/>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82952"/>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82952"/>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82952"/>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82952"/>
                                        </p:tgtEl>
                                        <p:attrNameLst>
                                          <p:attrName>ppt_y</p:attrName>
                                        </p:attrNameLst>
                                      </p:cBhvr>
                                      <p:tavLst>
                                        <p:tav tm="0" fmla="#ppt_y-sin(pi*$)/81">
                                          <p:val>
                                            <p:fltVal val="0"/>
                                          </p:val>
                                        </p:tav>
                                        <p:tav tm="100000">
                                          <p:val>
                                            <p:fltVal val="1"/>
                                          </p:val>
                                        </p:tav>
                                      </p:tavLst>
                                    </p:anim>
                                    <p:animScale>
                                      <p:cBhvr>
                                        <p:cTn id="53" dur="26">
                                          <p:stCondLst>
                                            <p:cond delay="650"/>
                                          </p:stCondLst>
                                        </p:cTn>
                                        <p:tgtEl>
                                          <p:spTgt spid="82952"/>
                                        </p:tgtEl>
                                      </p:cBhvr>
                                      <p:to x="100000" y="60000"/>
                                    </p:animScale>
                                    <p:animScale>
                                      <p:cBhvr>
                                        <p:cTn id="54" dur="166" decel="50000">
                                          <p:stCondLst>
                                            <p:cond delay="676"/>
                                          </p:stCondLst>
                                        </p:cTn>
                                        <p:tgtEl>
                                          <p:spTgt spid="82952"/>
                                        </p:tgtEl>
                                      </p:cBhvr>
                                      <p:to x="100000" y="100000"/>
                                    </p:animScale>
                                    <p:animScale>
                                      <p:cBhvr>
                                        <p:cTn id="55" dur="26">
                                          <p:stCondLst>
                                            <p:cond delay="1312"/>
                                          </p:stCondLst>
                                        </p:cTn>
                                        <p:tgtEl>
                                          <p:spTgt spid="82952"/>
                                        </p:tgtEl>
                                      </p:cBhvr>
                                      <p:to x="100000" y="80000"/>
                                    </p:animScale>
                                    <p:animScale>
                                      <p:cBhvr>
                                        <p:cTn id="56" dur="166" decel="50000">
                                          <p:stCondLst>
                                            <p:cond delay="1338"/>
                                          </p:stCondLst>
                                        </p:cTn>
                                        <p:tgtEl>
                                          <p:spTgt spid="82952"/>
                                        </p:tgtEl>
                                      </p:cBhvr>
                                      <p:to x="100000" y="100000"/>
                                    </p:animScale>
                                    <p:animScale>
                                      <p:cBhvr>
                                        <p:cTn id="57" dur="26">
                                          <p:stCondLst>
                                            <p:cond delay="1642"/>
                                          </p:stCondLst>
                                        </p:cTn>
                                        <p:tgtEl>
                                          <p:spTgt spid="82952"/>
                                        </p:tgtEl>
                                      </p:cBhvr>
                                      <p:to x="100000" y="90000"/>
                                    </p:animScale>
                                    <p:animScale>
                                      <p:cBhvr>
                                        <p:cTn id="58" dur="166" decel="50000">
                                          <p:stCondLst>
                                            <p:cond delay="1668"/>
                                          </p:stCondLst>
                                        </p:cTn>
                                        <p:tgtEl>
                                          <p:spTgt spid="82952"/>
                                        </p:tgtEl>
                                      </p:cBhvr>
                                      <p:to x="100000" y="100000"/>
                                    </p:animScale>
                                    <p:animScale>
                                      <p:cBhvr>
                                        <p:cTn id="59" dur="26">
                                          <p:stCondLst>
                                            <p:cond delay="1808"/>
                                          </p:stCondLst>
                                        </p:cTn>
                                        <p:tgtEl>
                                          <p:spTgt spid="82952"/>
                                        </p:tgtEl>
                                      </p:cBhvr>
                                      <p:to x="100000" y="95000"/>
                                    </p:animScale>
                                    <p:animScale>
                                      <p:cBhvr>
                                        <p:cTn id="60" dur="166" decel="50000">
                                          <p:stCondLst>
                                            <p:cond delay="1834"/>
                                          </p:stCondLst>
                                        </p:cTn>
                                        <p:tgtEl>
                                          <p:spTgt spid="82952"/>
                                        </p:tgtEl>
                                      </p:cBhvr>
                                      <p:to x="100000" y="100000"/>
                                    </p:animScale>
                                  </p:childTnLst>
                                </p:cTn>
                              </p:par>
                            </p:childTnLst>
                          </p:cTn>
                        </p:par>
                      </p:childTnLst>
                    </p:cTn>
                  </p:par>
                  <p:par>
                    <p:cTn id="61" fill="hold" nodeType="clickPar">
                      <p:stCondLst>
                        <p:cond delay="indefinite"/>
                      </p:stCondLst>
                      <p:childTnLst>
                        <p:par>
                          <p:cTn id="62" fill="hold" nodeType="withGroup">
                            <p:stCondLst>
                              <p:cond delay="0"/>
                            </p:stCondLst>
                            <p:childTnLst>
                              <p:par>
                                <p:cTn id="63" presetID="26" presetClass="entr" presetSubtype="0" fill="hold" nodeType="clickEffect">
                                  <p:stCondLst>
                                    <p:cond delay="0"/>
                                  </p:stCondLst>
                                  <p:childTnLst>
                                    <p:set>
                                      <p:cBhvr>
                                        <p:cTn id="64" dur="1" fill="hold">
                                          <p:stCondLst>
                                            <p:cond delay="0"/>
                                          </p:stCondLst>
                                        </p:cTn>
                                        <p:tgtEl>
                                          <p:spTgt spid="82956"/>
                                        </p:tgtEl>
                                        <p:attrNameLst>
                                          <p:attrName>style.visibility</p:attrName>
                                        </p:attrNameLst>
                                      </p:cBhvr>
                                      <p:to>
                                        <p:strVal val="visible"/>
                                      </p:to>
                                    </p:set>
                                    <p:animEffect transition="in" filter="wipe(down)">
                                      <p:cBhvr>
                                        <p:cTn id="65" dur="580">
                                          <p:stCondLst>
                                            <p:cond delay="0"/>
                                          </p:stCondLst>
                                        </p:cTn>
                                        <p:tgtEl>
                                          <p:spTgt spid="82956"/>
                                        </p:tgtEl>
                                      </p:cBhvr>
                                    </p:animEffect>
                                    <p:anim calcmode="lin" valueType="num">
                                      <p:cBhvr>
                                        <p:cTn id="66" dur="1822" tmFilter="0,0; 0.14,0.36; 0.43,0.73; 0.71,0.91; 1.0,1.0">
                                          <p:stCondLst>
                                            <p:cond delay="0"/>
                                          </p:stCondLst>
                                        </p:cTn>
                                        <p:tgtEl>
                                          <p:spTgt spid="82956"/>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82956"/>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82956"/>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82956"/>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82956"/>
                                        </p:tgtEl>
                                        <p:attrNameLst>
                                          <p:attrName>ppt_y</p:attrName>
                                        </p:attrNameLst>
                                      </p:cBhvr>
                                      <p:tavLst>
                                        <p:tav tm="0" fmla="#ppt_y-sin(pi*$)/81">
                                          <p:val>
                                            <p:fltVal val="0"/>
                                          </p:val>
                                        </p:tav>
                                        <p:tav tm="100000">
                                          <p:val>
                                            <p:fltVal val="1"/>
                                          </p:val>
                                        </p:tav>
                                      </p:tavLst>
                                    </p:anim>
                                    <p:animScale>
                                      <p:cBhvr>
                                        <p:cTn id="71" dur="26">
                                          <p:stCondLst>
                                            <p:cond delay="650"/>
                                          </p:stCondLst>
                                        </p:cTn>
                                        <p:tgtEl>
                                          <p:spTgt spid="82956"/>
                                        </p:tgtEl>
                                      </p:cBhvr>
                                      <p:to x="100000" y="60000"/>
                                    </p:animScale>
                                    <p:animScale>
                                      <p:cBhvr>
                                        <p:cTn id="72" dur="166" decel="50000">
                                          <p:stCondLst>
                                            <p:cond delay="676"/>
                                          </p:stCondLst>
                                        </p:cTn>
                                        <p:tgtEl>
                                          <p:spTgt spid="82956"/>
                                        </p:tgtEl>
                                      </p:cBhvr>
                                      <p:to x="100000" y="100000"/>
                                    </p:animScale>
                                    <p:animScale>
                                      <p:cBhvr>
                                        <p:cTn id="73" dur="26">
                                          <p:stCondLst>
                                            <p:cond delay="1312"/>
                                          </p:stCondLst>
                                        </p:cTn>
                                        <p:tgtEl>
                                          <p:spTgt spid="82956"/>
                                        </p:tgtEl>
                                      </p:cBhvr>
                                      <p:to x="100000" y="80000"/>
                                    </p:animScale>
                                    <p:animScale>
                                      <p:cBhvr>
                                        <p:cTn id="74" dur="166" decel="50000">
                                          <p:stCondLst>
                                            <p:cond delay="1338"/>
                                          </p:stCondLst>
                                        </p:cTn>
                                        <p:tgtEl>
                                          <p:spTgt spid="82956"/>
                                        </p:tgtEl>
                                      </p:cBhvr>
                                      <p:to x="100000" y="100000"/>
                                    </p:animScale>
                                    <p:animScale>
                                      <p:cBhvr>
                                        <p:cTn id="75" dur="26">
                                          <p:stCondLst>
                                            <p:cond delay="1642"/>
                                          </p:stCondLst>
                                        </p:cTn>
                                        <p:tgtEl>
                                          <p:spTgt spid="82956"/>
                                        </p:tgtEl>
                                      </p:cBhvr>
                                      <p:to x="100000" y="90000"/>
                                    </p:animScale>
                                    <p:animScale>
                                      <p:cBhvr>
                                        <p:cTn id="76" dur="166" decel="50000">
                                          <p:stCondLst>
                                            <p:cond delay="1668"/>
                                          </p:stCondLst>
                                        </p:cTn>
                                        <p:tgtEl>
                                          <p:spTgt spid="82956"/>
                                        </p:tgtEl>
                                      </p:cBhvr>
                                      <p:to x="100000" y="100000"/>
                                    </p:animScale>
                                    <p:animScale>
                                      <p:cBhvr>
                                        <p:cTn id="77" dur="26">
                                          <p:stCondLst>
                                            <p:cond delay="1808"/>
                                          </p:stCondLst>
                                        </p:cTn>
                                        <p:tgtEl>
                                          <p:spTgt spid="82956"/>
                                        </p:tgtEl>
                                      </p:cBhvr>
                                      <p:to x="100000" y="95000"/>
                                    </p:animScale>
                                    <p:animScale>
                                      <p:cBhvr>
                                        <p:cTn id="78" dur="166" decel="50000">
                                          <p:stCondLst>
                                            <p:cond delay="1834"/>
                                          </p:stCondLst>
                                        </p:cTn>
                                        <p:tgtEl>
                                          <p:spTgt spid="82956"/>
                                        </p:tgtEl>
                                      </p:cBhvr>
                                      <p:to x="100000" y="100000"/>
                                    </p:animScale>
                                  </p:childTnLst>
                                </p:cTn>
                              </p:par>
                            </p:childTnLst>
                          </p:cTn>
                        </p:par>
                      </p:childTnLst>
                    </p:cTn>
                  </p:par>
                  <p:par>
                    <p:cTn id="79" fill="hold" nodeType="clickPar">
                      <p:stCondLst>
                        <p:cond delay="indefinite"/>
                      </p:stCondLst>
                      <p:childTnLst>
                        <p:par>
                          <p:cTn id="80" fill="hold" nodeType="withGroup">
                            <p:stCondLst>
                              <p:cond delay="0"/>
                            </p:stCondLst>
                            <p:childTnLst>
                              <p:par>
                                <p:cTn id="81" presetID="26" presetClass="entr" presetSubtype="0" fill="hold" nodeType="clickEffect">
                                  <p:stCondLst>
                                    <p:cond delay="0"/>
                                  </p:stCondLst>
                                  <p:childTnLst>
                                    <p:set>
                                      <p:cBhvr>
                                        <p:cTn id="82" dur="1" fill="hold">
                                          <p:stCondLst>
                                            <p:cond delay="0"/>
                                          </p:stCondLst>
                                        </p:cTn>
                                        <p:tgtEl>
                                          <p:spTgt spid="82955"/>
                                        </p:tgtEl>
                                        <p:attrNameLst>
                                          <p:attrName>style.visibility</p:attrName>
                                        </p:attrNameLst>
                                      </p:cBhvr>
                                      <p:to>
                                        <p:strVal val="visible"/>
                                      </p:to>
                                    </p:set>
                                    <p:animEffect transition="in" filter="wipe(down)">
                                      <p:cBhvr>
                                        <p:cTn id="83" dur="580">
                                          <p:stCondLst>
                                            <p:cond delay="0"/>
                                          </p:stCondLst>
                                        </p:cTn>
                                        <p:tgtEl>
                                          <p:spTgt spid="82955"/>
                                        </p:tgtEl>
                                      </p:cBhvr>
                                    </p:animEffect>
                                    <p:anim calcmode="lin" valueType="num">
                                      <p:cBhvr>
                                        <p:cTn id="84" dur="1822" tmFilter="0,0; 0.14,0.36; 0.43,0.73; 0.71,0.91; 1.0,1.0">
                                          <p:stCondLst>
                                            <p:cond delay="0"/>
                                          </p:stCondLst>
                                        </p:cTn>
                                        <p:tgtEl>
                                          <p:spTgt spid="82955"/>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82955"/>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82955"/>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82955"/>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82955"/>
                                        </p:tgtEl>
                                        <p:attrNameLst>
                                          <p:attrName>ppt_y</p:attrName>
                                        </p:attrNameLst>
                                      </p:cBhvr>
                                      <p:tavLst>
                                        <p:tav tm="0" fmla="#ppt_y-sin(pi*$)/81">
                                          <p:val>
                                            <p:fltVal val="0"/>
                                          </p:val>
                                        </p:tav>
                                        <p:tav tm="100000">
                                          <p:val>
                                            <p:fltVal val="1"/>
                                          </p:val>
                                        </p:tav>
                                      </p:tavLst>
                                    </p:anim>
                                    <p:animScale>
                                      <p:cBhvr>
                                        <p:cTn id="89" dur="26">
                                          <p:stCondLst>
                                            <p:cond delay="650"/>
                                          </p:stCondLst>
                                        </p:cTn>
                                        <p:tgtEl>
                                          <p:spTgt spid="82955"/>
                                        </p:tgtEl>
                                      </p:cBhvr>
                                      <p:to x="100000" y="60000"/>
                                    </p:animScale>
                                    <p:animScale>
                                      <p:cBhvr>
                                        <p:cTn id="90" dur="166" decel="50000">
                                          <p:stCondLst>
                                            <p:cond delay="676"/>
                                          </p:stCondLst>
                                        </p:cTn>
                                        <p:tgtEl>
                                          <p:spTgt spid="82955"/>
                                        </p:tgtEl>
                                      </p:cBhvr>
                                      <p:to x="100000" y="100000"/>
                                    </p:animScale>
                                    <p:animScale>
                                      <p:cBhvr>
                                        <p:cTn id="91" dur="26">
                                          <p:stCondLst>
                                            <p:cond delay="1312"/>
                                          </p:stCondLst>
                                        </p:cTn>
                                        <p:tgtEl>
                                          <p:spTgt spid="82955"/>
                                        </p:tgtEl>
                                      </p:cBhvr>
                                      <p:to x="100000" y="80000"/>
                                    </p:animScale>
                                    <p:animScale>
                                      <p:cBhvr>
                                        <p:cTn id="92" dur="166" decel="50000">
                                          <p:stCondLst>
                                            <p:cond delay="1338"/>
                                          </p:stCondLst>
                                        </p:cTn>
                                        <p:tgtEl>
                                          <p:spTgt spid="82955"/>
                                        </p:tgtEl>
                                      </p:cBhvr>
                                      <p:to x="100000" y="100000"/>
                                    </p:animScale>
                                    <p:animScale>
                                      <p:cBhvr>
                                        <p:cTn id="93" dur="26">
                                          <p:stCondLst>
                                            <p:cond delay="1642"/>
                                          </p:stCondLst>
                                        </p:cTn>
                                        <p:tgtEl>
                                          <p:spTgt spid="82955"/>
                                        </p:tgtEl>
                                      </p:cBhvr>
                                      <p:to x="100000" y="90000"/>
                                    </p:animScale>
                                    <p:animScale>
                                      <p:cBhvr>
                                        <p:cTn id="94" dur="166" decel="50000">
                                          <p:stCondLst>
                                            <p:cond delay="1668"/>
                                          </p:stCondLst>
                                        </p:cTn>
                                        <p:tgtEl>
                                          <p:spTgt spid="82955"/>
                                        </p:tgtEl>
                                      </p:cBhvr>
                                      <p:to x="100000" y="100000"/>
                                    </p:animScale>
                                    <p:animScale>
                                      <p:cBhvr>
                                        <p:cTn id="95" dur="26">
                                          <p:stCondLst>
                                            <p:cond delay="1808"/>
                                          </p:stCondLst>
                                        </p:cTn>
                                        <p:tgtEl>
                                          <p:spTgt spid="82955"/>
                                        </p:tgtEl>
                                      </p:cBhvr>
                                      <p:to x="100000" y="95000"/>
                                    </p:animScale>
                                    <p:animScale>
                                      <p:cBhvr>
                                        <p:cTn id="96" dur="166" decel="50000">
                                          <p:stCondLst>
                                            <p:cond delay="1834"/>
                                          </p:stCondLst>
                                        </p:cTn>
                                        <p:tgtEl>
                                          <p:spTgt spid="82955"/>
                                        </p:tgtEl>
                                      </p:cBhvr>
                                      <p:to x="100000" y="100000"/>
                                    </p:animScale>
                                  </p:childTnLst>
                                </p:cTn>
                              </p:par>
                            </p:childTnLst>
                          </p:cTn>
                        </p:par>
                      </p:childTnLst>
                    </p:cTn>
                  </p:par>
                  <p:par>
                    <p:cTn id="97" fill="hold" nodeType="clickPar">
                      <p:stCondLst>
                        <p:cond delay="indefinite"/>
                      </p:stCondLst>
                      <p:childTnLst>
                        <p:par>
                          <p:cTn id="98" fill="hold" nodeType="withGroup">
                            <p:stCondLst>
                              <p:cond delay="0"/>
                            </p:stCondLst>
                            <p:childTnLst>
                              <p:par>
                                <p:cTn id="99" presetID="26" presetClass="entr" presetSubtype="0" fill="hold" nodeType="clickEffect">
                                  <p:stCondLst>
                                    <p:cond delay="0"/>
                                  </p:stCondLst>
                                  <p:childTnLst>
                                    <p:set>
                                      <p:cBhvr>
                                        <p:cTn id="100" dur="1" fill="hold">
                                          <p:stCondLst>
                                            <p:cond delay="0"/>
                                          </p:stCondLst>
                                        </p:cTn>
                                        <p:tgtEl>
                                          <p:spTgt spid="82954"/>
                                        </p:tgtEl>
                                        <p:attrNameLst>
                                          <p:attrName>style.visibility</p:attrName>
                                        </p:attrNameLst>
                                      </p:cBhvr>
                                      <p:to>
                                        <p:strVal val="visible"/>
                                      </p:to>
                                    </p:set>
                                    <p:animEffect transition="in" filter="wipe(down)">
                                      <p:cBhvr>
                                        <p:cTn id="101" dur="580">
                                          <p:stCondLst>
                                            <p:cond delay="0"/>
                                          </p:stCondLst>
                                        </p:cTn>
                                        <p:tgtEl>
                                          <p:spTgt spid="82954"/>
                                        </p:tgtEl>
                                      </p:cBhvr>
                                    </p:animEffect>
                                    <p:anim calcmode="lin" valueType="num">
                                      <p:cBhvr>
                                        <p:cTn id="102" dur="1822" tmFilter="0,0; 0.14,0.36; 0.43,0.73; 0.71,0.91; 1.0,1.0">
                                          <p:stCondLst>
                                            <p:cond delay="0"/>
                                          </p:stCondLst>
                                        </p:cTn>
                                        <p:tgtEl>
                                          <p:spTgt spid="82954"/>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82954"/>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82954"/>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82954"/>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82954"/>
                                        </p:tgtEl>
                                        <p:attrNameLst>
                                          <p:attrName>ppt_y</p:attrName>
                                        </p:attrNameLst>
                                      </p:cBhvr>
                                      <p:tavLst>
                                        <p:tav tm="0" fmla="#ppt_y-sin(pi*$)/81">
                                          <p:val>
                                            <p:fltVal val="0"/>
                                          </p:val>
                                        </p:tav>
                                        <p:tav tm="100000">
                                          <p:val>
                                            <p:fltVal val="1"/>
                                          </p:val>
                                        </p:tav>
                                      </p:tavLst>
                                    </p:anim>
                                    <p:animScale>
                                      <p:cBhvr>
                                        <p:cTn id="107" dur="26">
                                          <p:stCondLst>
                                            <p:cond delay="650"/>
                                          </p:stCondLst>
                                        </p:cTn>
                                        <p:tgtEl>
                                          <p:spTgt spid="82954"/>
                                        </p:tgtEl>
                                      </p:cBhvr>
                                      <p:to x="100000" y="60000"/>
                                    </p:animScale>
                                    <p:animScale>
                                      <p:cBhvr>
                                        <p:cTn id="108" dur="166" decel="50000">
                                          <p:stCondLst>
                                            <p:cond delay="676"/>
                                          </p:stCondLst>
                                        </p:cTn>
                                        <p:tgtEl>
                                          <p:spTgt spid="82954"/>
                                        </p:tgtEl>
                                      </p:cBhvr>
                                      <p:to x="100000" y="100000"/>
                                    </p:animScale>
                                    <p:animScale>
                                      <p:cBhvr>
                                        <p:cTn id="109" dur="26">
                                          <p:stCondLst>
                                            <p:cond delay="1312"/>
                                          </p:stCondLst>
                                        </p:cTn>
                                        <p:tgtEl>
                                          <p:spTgt spid="82954"/>
                                        </p:tgtEl>
                                      </p:cBhvr>
                                      <p:to x="100000" y="80000"/>
                                    </p:animScale>
                                    <p:animScale>
                                      <p:cBhvr>
                                        <p:cTn id="110" dur="166" decel="50000">
                                          <p:stCondLst>
                                            <p:cond delay="1338"/>
                                          </p:stCondLst>
                                        </p:cTn>
                                        <p:tgtEl>
                                          <p:spTgt spid="82954"/>
                                        </p:tgtEl>
                                      </p:cBhvr>
                                      <p:to x="100000" y="100000"/>
                                    </p:animScale>
                                    <p:animScale>
                                      <p:cBhvr>
                                        <p:cTn id="111" dur="26">
                                          <p:stCondLst>
                                            <p:cond delay="1642"/>
                                          </p:stCondLst>
                                        </p:cTn>
                                        <p:tgtEl>
                                          <p:spTgt spid="82954"/>
                                        </p:tgtEl>
                                      </p:cBhvr>
                                      <p:to x="100000" y="90000"/>
                                    </p:animScale>
                                    <p:animScale>
                                      <p:cBhvr>
                                        <p:cTn id="112" dur="166" decel="50000">
                                          <p:stCondLst>
                                            <p:cond delay="1668"/>
                                          </p:stCondLst>
                                        </p:cTn>
                                        <p:tgtEl>
                                          <p:spTgt spid="82954"/>
                                        </p:tgtEl>
                                      </p:cBhvr>
                                      <p:to x="100000" y="100000"/>
                                    </p:animScale>
                                    <p:animScale>
                                      <p:cBhvr>
                                        <p:cTn id="113" dur="26">
                                          <p:stCondLst>
                                            <p:cond delay="1808"/>
                                          </p:stCondLst>
                                        </p:cTn>
                                        <p:tgtEl>
                                          <p:spTgt spid="82954"/>
                                        </p:tgtEl>
                                      </p:cBhvr>
                                      <p:to x="100000" y="95000"/>
                                    </p:animScale>
                                    <p:animScale>
                                      <p:cBhvr>
                                        <p:cTn id="114" dur="166" decel="50000">
                                          <p:stCondLst>
                                            <p:cond delay="1834"/>
                                          </p:stCondLst>
                                        </p:cTn>
                                        <p:tgtEl>
                                          <p:spTgt spid="82954"/>
                                        </p:tgtEl>
                                      </p:cBhvr>
                                      <p:to x="100000" y="100000"/>
                                    </p:animScale>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6" presetClass="entr" presetSubtype="0" fill="hold" nodeType="clickEffect">
                                  <p:stCondLst>
                                    <p:cond delay="0"/>
                                  </p:stCondLst>
                                  <p:childTnLst>
                                    <p:set>
                                      <p:cBhvr>
                                        <p:cTn id="118" dur="1" fill="hold">
                                          <p:stCondLst>
                                            <p:cond delay="0"/>
                                          </p:stCondLst>
                                        </p:cTn>
                                        <p:tgtEl>
                                          <p:spTgt spid="82953"/>
                                        </p:tgtEl>
                                        <p:attrNameLst>
                                          <p:attrName>style.visibility</p:attrName>
                                        </p:attrNameLst>
                                      </p:cBhvr>
                                      <p:to>
                                        <p:strVal val="visible"/>
                                      </p:to>
                                    </p:set>
                                    <p:animEffect transition="in" filter="wipe(down)">
                                      <p:cBhvr>
                                        <p:cTn id="119" dur="580">
                                          <p:stCondLst>
                                            <p:cond delay="0"/>
                                          </p:stCondLst>
                                        </p:cTn>
                                        <p:tgtEl>
                                          <p:spTgt spid="82953"/>
                                        </p:tgtEl>
                                      </p:cBhvr>
                                    </p:animEffect>
                                    <p:anim calcmode="lin" valueType="num">
                                      <p:cBhvr>
                                        <p:cTn id="120" dur="1822" tmFilter="0,0; 0.14,0.36; 0.43,0.73; 0.71,0.91; 1.0,1.0">
                                          <p:stCondLst>
                                            <p:cond delay="0"/>
                                          </p:stCondLst>
                                        </p:cTn>
                                        <p:tgtEl>
                                          <p:spTgt spid="8295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8295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8295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8295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82953"/>
                                        </p:tgtEl>
                                        <p:attrNameLst>
                                          <p:attrName>ppt_y</p:attrName>
                                        </p:attrNameLst>
                                      </p:cBhvr>
                                      <p:tavLst>
                                        <p:tav tm="0" fmla="#ppt_y-sin(pi*$)/81">
                                          <p:val>
                                            <p:fltVal val="0"/>
                                          </p:val>
                                        </p:tav>
                                        <p:tav tm="100000">
                                          <p:val>
                                            <p:fltVal val="1"/>
                                          </p:val>
                                        </p:tav>
                                      </p:tavLst>
                                    </p:anim>
                                    <p:animScale>
                                      <p:cBhvr>
                                        <p:cTn id="125" dur="26">
                                          <p:stCondLst>
                                            <p:cond delay="650"/>
                                          </p:stCondLst>
                                        </p:cTn>
                                        <p:tgtEl>
                                          <p:spTgt spid="82953"/>
                                        </p:tgtEl>
                                      </p:cBhvr>
                                      <p:to x="100000" y="60000"/>
                                    </p:animScale>
                                    <p:animScale>
                                      <p:cBhvr>
                                        <p:cTn id="126" dur="166" decel="50000">
                                          <p:stCondLst>
                                            <p:cond delay="676"/>
                                          </p:stCondLst>
                                        </p:cTn>
                                        <p:tgtEl>
                                          <p:spTgt spid="82953"/>
                                        </p:tgtEl>
                                      </p:cBhvr>
                                      <p:to x="100000" y="100000"/>
                                    </p:animScale>
                                    <p:animScale>
                                      <p:cBhvr>
                                        <p:cTn id="127" dur="26">
                                          <p:stCondLst>
                                            <p:cond delay="1312"/>
                                          </p:stCondLst>
                                        </p:cTn>
                                        <p:tgtEl>
                                          <p:spTgt spid="82953"/>
                                        </p:tgtEl>
                                      </p:cBhvr>
                                      <p:to x="100000" y="80000"/>
                                    </p:animScale>
                                    <p:animScale>
                                      <p:cBhvr>
                                        <p:cTn id="128" dur="166" decel="50000">
                                          <p:stCondLst>
                                            <p:cond delay="1338"/>
                                          </p:stCondLst>
                                        </p:cTn>
                                        <p:tgtEl>
                                          <p:spTgt spid="82953"/>
                                        </p:tgtEl>
                                      </p:cBhvr>
                                      <p:to x="100000" y="100000"/>
                                    </p:animScale>
                                    <p:animScale>
                                      <p:cBhvr>
                                        <p:cTn id="129" dur="26">
                                          <p:stCondLst>
                                            <p:cond delay="1642"/>
                                          </p:stCondLst>
                                        </p:cTn>
                                        <p:tgtEl>
                                          <p:spTgt spid="82953"/>
                                        </p:tgtEl>
                                      </p:cBhvr>
                                      <p:to x="100000" y="90000"/>
                                    </p:animScale>
                                    <p:animScale>
                                      <p:cBhvr>
                                        <p:cTn id="130" dur="166" decel="50000">
                                          <p:stCondLst>
                                            <p:cond delay="1668"/>
                                          </p:stCondLst>
                                        </p:cTn>
                                        <p:tgtEl>
                                          <p:spTgt spid="82953"/>
                                        </p:tgtEl>
                                      </p:cBhvr>
                                      <p:to x="100000" y="100000"/>
                                    </p:animScale>
                                    <p:animScale>
                                      <p:cBhvr>
                                        <p:cTn id="131" dur="26">
                                          <p:stCondLst>
                                            <p:cond delay="1808"/>
                                          </p:stCondLst>
                                        </p:cTn>
                                        <p:tgtEl>
                                          <p:spTgt spid="82953"/>
                                        </p:tgtEl>
                                      </p:cBhvr>
                                      <p:to x="100000" y="95000"/>
                                    </p:animScale>
                                    <p:animScale>
                                      <p:cBhvr>
                                        <p:cTn id="132" dur="166" decel="50000">
                                          <p:stCondLst>
                                            <p:cond delay="1834"/>
                                          </p:stCondLst>
                                        </p:cTn>
                                        <p:tgtEl>
                                          <p:spTgt spid="829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Least-cost tree</a:t>
            </a:r>
          </a:p>
        </p:txBody>
      </p:sp>
      <p:pic>
        <p:nvPicPr>
          <p:cNvPr id="839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660400"/>
            <a:ext cx="262096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275" y="1600200"/>
            <a:ext cx="26193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438400"/>
            <a:ext cx="267493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1425" y="3138488"/>
            <a:ext cx="265271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7338" y="3702050"/>
            <a:ext cx="26352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2325" y="4445000"/>
            <a:ext cx="265588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37300" y="5159375"/>
            <a:ext cx="2620963"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6653213" y="969963"/>
            <a:ext cx="2001837" cy="1544637"/>
            <a:chOff x="6653511" y="970223"/>
            <a:chExt cx="2001412" cy="1544377"/>
          </a:xfrm>
        </p:grpSpPr>
        <p:pic>
          <p:nvPicPr>
            <p:cNvPr id="50188"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53511" y="1282419"/>
              <a:ext cx="2001412" cy="123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9"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0119" y="970223"/>
              <a:ext cx="691281" cy="24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14350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anim calcmode="lin" valueType="num">
                                      <p:cBhvr additive="base">
                                        <p:cTn id="7" dur="500" fill="hold"/>
                                        <p:tgtEl>
                                          <p:spTgt spid="83973"/>
                                        </p:tgtEl>
                                        <p:attrNameLst>
                                          <p:attrName>ppt_x</p:attrName>
                                        </p:attrNameLst>
                                      </p:cBhvr>
                                      <p:tavLst>
                                        <p:tav tm="0">
                                          <p:val>
                                            <p:strVal val="#ppt_x"/>
                                          </p:val>
                                        </p:tav>
                                        <p:tav tm="100000">
                                          <p:val>
                                            <p:strVal val="#ppt_x"/>
                                          </p:val>
                                        </p:tav>
                                      </p:tavLst>
                                    </p:anim>
                                    <p:anim calcmode="lin" valueType="num">
                                      <p:cBhvr additive="base">
                                        <p:cTn id="8" dur="500" fill="hold"/>
                                        <p:tgtEl>
                                          <p:spTgt spid="8397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3974"/>
                                        </p:tgtEl>
                                        <p:attrNameLst>
                                          <p:attrName>style.visibility</p:attrName>
                                        </p:attrNameLst>
                                      </p:cBhvr>
                                      <p:to>
                                        <p:strVal val="visible"/>
                                      </p:to>
                                    </p:set>
                                    <p:anim calcmode="lin" valueType="num">
                                      <p:cBhvr additive="base">
                                        <p:cTn id="13" dur="500" fill="hold"/>
                                        <p:tgtEl>
                                          <p:spTgt spid="83974"/>
                                        </p:tgtEl>
                                        <p:attrNameLst>
                                          <p:attrName>ppt_x</p:attrName>
                                        </p:attrNameLst>
                                      </p:cBhvr>
                                      <p:tavLst>
                                        <p:tav tm="0">
                                          <p:val>
                                            <p:strVal val="0-#ppt_w/2"/>
                                          </p:val>
                                        </p:tav>
                                        <p:tav tm="100000">
                                          <p:val>
                                            <p:strVal val="#ppt_x"/>
                                          </p:val>
                                        </p:tav>
                                      </p:tavLst>
                                    </p:anim>
                                    <p:anim calcmode="lin" valueType="num">
                                      <p:cBhvr additive="base">
                                        <p:cTn id="14" dur="500" fill="hold"/>
                                        <p:tgtEl>
                                          <p:spTgt spid="8397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nodeType="clickEffect">
                                  <p:stCondLst>
                                    <p:cond delay="0"/>
                                  </p:stCondLst>
                                  <p:childTnLst>
                                    <p:set>
                                      <p:cBhvr>
                                        <p:cTn id="18" dur="1" fill="hold">
                                          <p:stCondLst>
                                            <p:cond delay="0"/>
                                          </p:stCondLst>
                                        </p:cTn>
                                        <p:tgtEl>
                                          <p:spTgt spid="83975"/>
                                        </p:tgtEl>
                                        <p:attrNameLst>
                                          <p:attrName>style.visibility</p:attrName>
                                        </p:attrNameLst>
                                      </p:cBhvr>
                                      <p:to>
                                        <p:strVal val="visible"/>
                                      </p:to>
                                    </p:set>
                                    <p:anim calcmode="lin" valueType="num">
                                      <p:cBhvr additive="base">
                                        <p:cTn id="19" dur="500" fill="hold"/>
                                        <p:tgtEl>
                                          <p:spTgt spid="83975"/>
                                        </p:tgtEl>
                                        <p:attrNameLst>
                                          <p:attrName>ppt_x</p:attrName>
                                        </p:attrNameLst>
                                      </p:cBhvr>
                                      <p:tavLst>
                                        <p:tav tm="0">
                                          <p:val>
                                            <p:strVal val="0-#ppt_w/2"/>
                                          </p:val>
                                        </p:tav>
                                        <p:tav tm="100000">
                                          <p:val>
                                            <p:strVal val="#ppt_x"/>
                                          </p:val>
                                        </p:tav>
                                      </p:tavLst>
                                    </p:anim>
                                    <p:anim calcmode="lin" valueType="num">
                                      <p:cBhvr additive="base">
                                        <p:cTn id="20" dur="500" fill="hold"/>
                                        <p:tgtEl>
                                          <p:spTgt spid="83975"/>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3976"/>
                                        </p:tgtEl>
                                        <p:attrNameLst>
                                          <p:attrName>style.visibility</p:attrName>
                                        </p:attrNameLst>
                                      </p:cBhvr>
                                      <p:to>
                                        <p:strVal val="visible"/>
                                      </p:to>
                                    </p:set>
                                    <p:anim calcmode="lin" valueType="num">
                                      <p:cBhvr additive="base">
                                        <p:cTn id="25" dur="500" fill="hold"/>
                                        <p:tgtEl>
                                          <p:spTgt spid="83976"/>
                                        </p:tgtEl>
                                        <p:attrNameLst>
                                          <p:attrName>ppt_x</p:attrName>
                                        </p:attrNameLst>
                                      </p:cBhvr>
                                      <p:tavLst>
                                        <p:tav tm="0">
                                          <p:val>
                                            <p:strVal val="1+#ppt_w/2"/>
                                          </p:val>
                                        </p:tav>
                                        <p:tav tm="100000">
                                          <p:val>
                                            <p:strVal val="#ppt_x"/>
                                          </p:val>
                                        </p:tav>
                                      </p:tavLst>
                                    </p:anim>
                                    <p:anim calcmode="lin" valueType="num">
                                      <p:cBhvr additive="base">
                                        <p:cTn id="26" dur="500" fill="hold"/>
                                        <p:tgtEl>
                                          <p:spTgt spid="8397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3977"/>
                                        </p:tgtEl>
                                        <p:attrNameLst>
                                          <p:attrName>style.visibility</p:attrName>
                                        </p:attrNameLst>
                                      </p:cBhvr>
                                      <p:to>
                                        <p:strVal val="visible"/>
                                      </p:to>
                                    </p:set>
                                    <p:anim calcmode="lin" valueType="num">
                                      <p:cBhvr additive="base">
                                        <p:cTn id="31" dur="500" fill="hold"/>
                                        <p:tgtEl>
                                          <p:spTgt spid="83977"/>
                                        </p:tgtEl>
                                        <p:attrNameLst>
                                          <p:attrName>ppt_x</p:attrName>
                                        </p:attrNameLst>
                                      </p:cBhvr>
                                      <p:tavLst>
                                        <p:tav tm="0">
                                          <p:val>
                                            <p:strVal val="0-#ppt_w/2"/>
                                          </p:val>
                                        </p:tav>
                                        <p:tav tm="100000">
                                          <p:val>
                                            <p:strVal val="#ppt_x"/>
                                          </p:val>
                                        </p:tav>
                                      </p:tavLst>
                                    </p:anim>
                                    <p:anim calcmode="lin" valueType="num">
                                      <p:cBhvr additive="base">
                                        <p:cTn id="32" dur="500" fill="hold"/>
                                        <p:tgtEl>
                                          <p:spTgt spid="8397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nodeType="clickEffect">
                                  <p:stCondLst>
                                    <p:cond delay="0"/>
                                  </p:stCondLst>
                                  <p:childTnLst>
                                    <p:set>
                                      <p:cBhvr>
                                        <p:cTn id="36" dur="1" fill="hold">
                                          <p:stCondLst>
                                            <p:cond delay="0"/>
                                          </p:stCondLst>
                                        </p:cTn>
                                        <p:tgtEl>
                                          <p:spTgt spid="83978"/>
                                        </p:tgtEl>
                                        <p:attrNameLst>
                                          <p:attrName>style.visibility</p:attrName>
                                        </p:attrNameLst>
                                      </p:cBhvr>
                                      <p:to>
                                        <p:strVal val="visible"/>
                                      </p:to>
                                    </p:set>
                                    <p:anim calcmode="lin" valueType="num">
                                      <p:cBhvr additive="base">
                                        <p:cTn id="37" dur="500" fill="hold"/>
                                        <p:tgtEl>
                                          <p:spTgt spid="83978"/>
                                        </p:tgtEl>
                                        <p:attrNameLst>
                                          <p:attrName>ppt_x</p:attrName>
                                        </p:attrNameLst>
                                      </p:cBhvr>
                                      <p:tavLst>
                                        <p:tav tm="0">
                                          <p:val>
                                            <p:strVal val="0-#ppt_w/2"/>
                                          </p:val>
                                        </p:tav>
                                        <p:tav tm="100000">
                                          <p:val>
                                            <p:strVal val="#ppt_x"/>
                                          </p:val>
                                        </p:tav>
                                      </p:tavLst>
                                    </p:anim>
                                    <p:anim calcmode="lin" valueType="num">
                                      <p:cBhvr additive="base">
                                        <p:cTn id="38" dur="500" fill="hold"/>
                                        <p:tgtEl>
                                          <p:spTgt spid="8397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83979"/>
                                        </p:tgtEl>
                                        <p:attrNameLst>
                                          <p:attrName>style.visibility</p:attrName>
                                        </p:attrNameLst>
                                      </p:cBhvr>
                                      <p:to>
                                        <p:strVal val="visible"/>
                                      </p:to>
                                    </p:set>
                                    <p:anim calcmode="lin" valueType="num">
                                      <p:cBhvr additive="base">
                                        <p:cTn id="43" dur="500" fill="hold"/>
                                        <p:tgtEl>
                                          <p:spTgt spid="83979"/>
                                        </p:tgtEl>
                                        <p:attrNameLst>
                                          <p:attrName>ppt_x</p:attrName>
                                        </p:attrNameLst>
                                      </p:cBhvr>
                                      <p:tavLst>
                                        <p:tav tm="0">
                                          <p:val>
                                            <p:strVal val="1+#ppt_w/2"/>
                                          </p:val>
                                        </p:tav>
                                        <p:tav tm="100000">
                                          <p:val>
                                            <p:strVal val="#ppt_x"/>
                                          </p:val>
                                        </p:tav>
                                      </p:tavLst>
                                    </p:anim>
                                    <p:anim calcmode="lin" valueType="num">
                                      <p:cBhvr additive="base">
                                        <p:cTn id="44" dur="500" fill="hold"/>
                                        <p:tgtEl>
                                          <p:spTgt spid="8397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6"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80">
                                          <p:stCondLst>
                                            <p:cond delay="0"/>
                                          </p:stCondLst>
                                        </p:cTn>
                                        <p:tgtEl>
                                          <p:spTgt spid="3"/>
                                        </p:tgtEl>
                                      </p:cBhvr>
                                    </p:animEffect>
                                    <p:anim calcmode="lin" valueType="num">
                                      <p:cBhvr>
                                        <p:cTn id="5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gtEl>
                                      </p:cBhvr>
                                      <p:to x="100000" y="60000"/>
                                    </p:animScale>
                                    <p:animScale>
                                      <p:cBhvr>
                                        <p:cTn id="56" dur="166" decel="50000">
                                          <p:stCondLst>
                                            <p:cond delay="676"/>
                                          </p:stCondLst>
                                        </p:cTn>
                                        <p:tgtEl>
                                          <p:spTgt spid="3"/>
                                        </p:tgtEl>
                                      </p:cBhvr>
                                      <p:to x="100000" y="100000"/>
                                    </p:animScale>
                                    <p:animScale>
                                      <p:cBhvr>
                                        <p:cTn id="57" dur="26">
                                          <p:stCondLst>
                                            <p:cond delay="1312"/>
                                          </p:stCondLst>
                                        </p:cTn>
                                        <p:tgtEl>
                                          <p:spTgt spid="3"/>
                                        </p:tgtEl>
                                      </p:cBhvr>
                                      <p:to x="100000" y="80000"/>
                                    </p:animScale>
                                    <p:animScale>
                                      <p:cBhvr>
                                        <p:cTn id="58" dur="166" decel="50000">
                                          <p:stCondLst>
                                            <p:cond delay="1338"/>
                                          </p:stCondLst>
                                        </p:cTn>
                                        <p:tgtEl>
                                          <p:spTgt spid="3"/>
                                        </p:tgtEl>
                                      </p:cBhvr>
                                      <p:to x="100000" y="100000"/>
                                    </p:animScale>
                                    <p:animScale>
                                      <p:cBhvr>
                                        <p:cTn id="59" dur="26">
                                          <p:stCondLst>
                                            <p:cond delay="1642"/>
                                          </p:stCondLst>
                                        </p:cTn>
                                        <p:tgtEl>
                                          <p:spTgt spid="3"/>
                                        </p:tgtEl>
                                      </p:cBhvr>
                                      <p:to x="100000" y="90000"/>
                                    </p:animScale>
                                    <p:animScale>
                                      <p:cBhvr>
                                        <p:cTn id="60" dur="166" decel="50000">
                                          <p:stCondLst>
                                            <p:cond delay="1668"/>
                                          </p:stCondLst>
                                        </p:cTn>
                                        <p:tgtEl>
                                          <p:spTgt spid="3"/>
                                        </p:tgtEl>
                                      </p:cBhvr>
                                      <p:to x="100000" y="100000"/>
                                    </p:animScale>
                                    <p:animScale>
                                      <p:cBhvr>
                                        <p:cTn id="61" dur="26">
                                          <p:stCondLst>
                                            <p:cond delay="1808"/>
                                          </p:stCondLst>
                                        </p:cTn>
                                        <p:tgtEl>
                                          <p:spTgt spid="3"/>
                                        </p:tgtEl>
                                      </p:cBhvr>
                                      <p:to x="100000" y="95000"/>
                                    </p:animScale>
                                    <p:animScale>
                                      <p:cBhvr>
                                        <p:cTn id="62"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b="0" i="0" kern="0" dirty="0">
                <a:solidFill>
                  <a:srgbClr val="FF0000"/>
                </a:solidFill>
                <a:latin typeface="Times-BoldItalic"/>
              </a:rPr>
              <a:t>  </a:t>
            </a:r>
            <a:r>
              <a:rPr lang="en-US" sz="2000" i="0" kern="0" dirty="0">
                <a:solidFill>
                  <a:srgbClr val="002060"/>
                </a:solidFill>
                <a:latin typeface="Times-BoldItalic"/>
              </a:rPr>
              <a:t>Link State Knowledge –Another Example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804988"/>
            <a:ext cx="8208962" cy="330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74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b="0" i="0" kern="0" dirty="0">
                <a:solidFill>
                  <a:srgbClr val="FF0000"/>
                </a:solidFill>
                <a:latin typeface="Times-BoldItalic"/>
              </a:rPr>
              <a:t>  </a:t>
            </a:r>
            <a:r>
              <a:rPr lang="en-US" sz="2000" i="0" kern="0" dirty="0">
                <a:solidFill>
                  <a:srgbClr val="002060"/>
                </a:solidFill>
                <a:latin typeface="Times-BoldItalic"/>
              </a:rPr>
              <a:t>Link State Knowledge</a:t>
            </a:r>
          </a:p>
        </p:txBody>
      </p:sp>
      <p:pic>
        <p:nvPicPr>
          <p:cNvPr id="3" name="Picture 2"/>
          <p:cNvPicPr>
            <a:picLocks noChangeAspect="1"/>
          </p:cNvPicPr>
          <p:nvPr/>
        </p:nvPicPr>
        <p:blipFill>
          <a:blip r:embed="rId3"/>
          <a:stretch>
            <a:fillRect/>
          </a:stretch>
        </p:blipFill>
        <p:spPr>
          <a:xfrm>
            <a:off x="971600" y="1412776"/>
            <a:ext cx="6867475" cy="3078261"/>
          </a:xfrm>
          <a:prstGeom prst="rect">
            <a:avLst/>
          </a:prstGeom>
        </p:spPr>
      </p:pic>
    </p:spTree>
    <p:extLst>
      <p:ext uri="{BB962C8B-B14F-4D97-AF65-F5344CB8AC3E}">
        <p14:creationId xmlns:p14="http://schemas.microsoft.com/office/powerpoint/2010/main" val="414529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730812"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When to share</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34822" name="Rectangle 8"/>
          <p:cNvSpPr>
            <a:spLocks noChangeArrowheads="1"/>
          </p:cNvSpPr>
          <p:nvPr/>
        </p:nvSpPr>
        <p:spPr bwMode="auto">
          <a:xfrm>
            <a:off x="152400" y="1658938"/>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gn="just">
              <a:buFont typeface="Arial" panose="020B0604020202020204" pitchFamily="34" charset="0"/>
              <a:buChar char="•"/>
            </a:pPr>
            <a:r>
              <a:rPr lang="en-US" altLang="en-US" sz="2800" b="0" i="0" dirty="0">
                <a:latin typeface="Times-Roman"/>
              </a:rPr>
              <a:t>Periodic update – every 60m to 2 </a:t>
            </a:r>
            <a:r>
              <a:rPr lang="en-US" altLang="en-US" sz="2800" b="0" i="0" dirty="0" err="1">
                <a:latin typeface="Times-Roman"/>
              </a:rPr>
              <a:t>hr</a:t>
            </a:r>
            <a:endParaRPr lang="en-US" altLang="en-US" sz="2800" b="0" i="0" dirty="0">
              <a:latin typeface="Times-Roman"/>
            </a:endParaRPr>
          </a:p>
          <a:p>
            <a:pPr marL="457200" indent="-457200" algn="just">
              <a:buFont typeface="Arial" panose="020B0604020202020204" pitchFamily="34" charset="0"/>
              <a:buChar char="•"/>
            </a:pPr>
            <a:r>
              <a:rPr lang="en-IN" altLang="en-US" sz="2800" b="0" i="0" dirty="0">
                <a:latin typeface="Times-Roman"/>
              </a:rPr>
              <a:t>Change in topology</a:t>
            </a:r>
            <a:endParaRPr lang="en-US" altLang="en-US" sz="2000" dirty="0">
              <a:latin typeface="Times-Roman"/>
            </a:endParaRPr>
          </a:p>
        </p:txBody>
      </p:sp>
    </p:spTree>
    <p:extLst>
      <p:ext uri="{BB962C8B-B14F-4D97-AF65-F5344CB8AC3E}">
        <p14:creationId xmlns:p14="http://schemas.microsoft.com/office/powerpoint/2010/main" val="1202888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b="0" i="0" kern="0" dirty="0">
                <a:solidFill>
                  <a:srgbClr val="FF0000"/>
                </a:solidFill>
                <a:latin typeface="Times-BoldItalic"/>
              </a:rPr>
              <a:t>  </a:t>
            </a:r>
            <a:r>
              <a:rPr lang="en-US" sz="2000" i="0" kern="0" dirty="0">
                <a:solidFill>
                  <a:srgbClr val="002060"/>
                </a:solidFill>
                <a:latin typeface="Times-BoldItalic"/>
              </a:rPr>
              <a:t>Flooding of LSP</a:t>
            </a:r>
          </a:p>
        </p:txBody>
      </p:sp>
      <p:pic>
        <p:nvPicPr>
          <p:cNvPr id="3" name="Picture 2"/>
          <p:cNvPicPr>
            <a:picLocks noChangeAspect="1"/>
          </p:cNvPicPr>
          <p:nvPr/>
        </p:nvPicPr>
        <p:blipFill>
          <a:blip r:embed="rId3"/>
          <a:stretch>
            <a:fillRect/>
          </a:stretch>
        </p:blipFill>
        <p:spPr>
          <a:xfrm>
            <a:off x="467544" y="980728"/>
            <a:ext cx="7832914" cy="3816424"/>
          </a:xfrm>
          <a:prstGeom prst="rect">
            <a:avLst/>
          </a:prstGeom>
        </p:spPr>
      </p:pic>
    </p:spTree>
    <p:extLst>
      <p:ext uri="{BB962C8B-B14F-4D97-AF65-F5344CB8AC3E}">
        <p14:creationId xmlns:p14="http://schemas.microsoft.com/office/powerpoint/2010/main" val="60904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544094"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Dijkstra </a:t>
            </a:r>
            <a:r>
              <a:rPr lang="en-US" altLang="en-US" i="0"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Algo</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850" y="406829"/>
            <a:ext cx="5500630" cy="636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165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991175"/>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542684"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Shortest path</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95536" y="1342166"/>
            <a:ext cx="5832647" cy="467677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573566511"/>
              </p:ext>
            </p:extLst>
          </p:nvPr>
        </p:nvGraphicFramePr>
        <p:xfrm>
          <a:off x="6084169" y="2740778"/>
          <a:ext cx="3057616" cy="3673514"/>
        </p:xfrm>
        <a:graphic>
          <a:graphicData uri="http://schemas.openxmlformats.org/drawingml/2006/table">
            <a:tbl>
              <a:tblPr firstRow="1" bandRow="1">
                <a:tableStyleId>{073A0DAA-6AF3-43AB-8588-CEC1D06C72B9}</a:tableStyleId>
              </a:tblPr>
              <a:tblGrid>
                <a:gridCol w="1584175">
                  <a:extLst>
                    <a:ext uri="{9D8B030D-6E8A-4147-A177-3AD203B41FA5}">
                      <a16:colId xmlns:a16="http://schemas.microsoft.com/office/drawing/2014/main" val="20000"/>
                    </a:ext>
                  </a:extLst>
                </a:gridCol>
                <a:gridCol w="1473441">
                  <a:extLst>
                    <a:ext uri="{9D8B030D-6E8A-4147-A177-3AD203B41FA5}">
                      <a16:colId xmlns:a16="http://schemas.microsoft.com/office/drawing/2014/main" val="20001"/>
                    </a:ext>
                  </a:extLst>
                </a:gridCol>
              </a:tblGrid>
              <a:tr h="272807">
                <a:tc>
                  <a:txBody>
                    <a:bodyPr/>
                    <a:lstStyle/>
                    <a:p>
                      <a:r>
                        <a:rPr lang="en-IN" sz="1400" dirty="0"/>
                        <a:t>Permanent List</a:t>
                      </a:r>
                    </a:p>
                  </a:txBody>
                  <a:tcPr/>
                </a:tc>
                <a:tc>
                  <a:txBody>
                    <a:bodyPr/>
                    <a:lstStyle/>
                    <a:p>
                      <a:r>
                        <a:rPr lang="en-IN" sz="1400" dirty="0"/>
                        <a:t>Tentative list</a:t>
                      </a:r>
                    </a:p>
                  </a:txBody>
                  <a:tcPr/>
                </a:tc>
                <a:extLst>
                  <a:ext uri="{0D108BD9-81ED-4DB2-BD59-A6C34878D82A}">
                    <a16:rowId xmlns:a16="http://schemas.microsoft.com/office/drawing/2014/main" val="10000"/>
                  </a:ext>
                </a:extLst>
              </a:tr>
              <a:tr h="434677">
                <a:tc>
                  <a:txBody>
                    <a:bodyPr/>
                    <a:lstStyle/>
                    <a:p>
                      <a:r>
                        <a:rPr lang="en-IN" sz="1400" dirty="0"/>
                        <a:t>Empty</a:t>
                      </a:r>
                    </a:p>
                  </a:txBody>
                  <a:tcPr/>
                </a:tc>
                <a:tc>
                  <a:txBody>
                    <a:bodyPr/>
                    <a:lstStyle/>
                    <a:p>
                      <a:r>
                        <a:rPr lang="en-IN" sz="1400" dirty="0"/>
                        <a:t>A(0)</a:t>
                      </a:r>
                    </a:p>
                  </a:txBody>
                  <a:tcPr/>
                </a:tc>
                <a:extLst>
                  <a:ext uri="{0D108BD9-81ED-4DB2-BD59-A6C34878D82A}">
                    <a16:rowId xmlns:a16="http://schemas.microsoft.com/office/drawing/2014/main" val="10001"/>
                  </a:ext>
                </a:extLst>
              </a:tr>
              <a:tr h="434677">
                <a:tc>
                  <a:txBody>
                    <a:bodyPr/>
                    <a:lstStyle/>
                    <a:p>
                      <a:r>
                        <a:rPr lang="en-IN" sz="1400" dirty="0"/>
                        <a:t>A(0)</a:t>
                      </a:r>
                    </a:p>
                  </a:txBody>
                  <a:tcPr/>
                </a:tc>
                <a:tc>
                  <a:txBody>
                    <a:bodyPr/>
                    <a:lstStyle/>
                    <a:p>
                      <a:r>
                        <a:rPr lang="en-IN" sz="1400" dirty="0"/>
                        <a:t>B(5)C(2)D(3)</a:t>
                      </a:r>
                    </a:p>
                  </a:txBody>
                  <a:tcPr/>
                </a:tc>
                <a:extLst>
                  <a:ext uri="{0D108BD9-81ED-4DB2-BD59-A6C34878D82A}">
                    <a16:rowId xmlns:a16="http://schemas.microsoft.com/office/drawing/2014/main" val="10002"/>
                  </a:ext>
                </a:extLst>
              </a:tr>
              <a:tr h="434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p>
                    <a:p>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B(5)D(3) E(6)</a:t>
                      </a:r>
                    </a:p>
                    <a:p>
                      <a:endParaRPr lang="en-IN" sz="1400" dirty="0"/>
                    </a:p>
                  </a:txBody>
                  <a:tcPr/>
                </a:tc>
                <a:extLst>
                  <a:ext uri="{0D108BD9-81ED-4DB2-BD59-A6C34878D82A}">
                    <a16:rowId xmlns:a16="http://schemas.microsoft.com/office/drawing/2014/main" val="10003"/>
                  </a:ext>
                </a:extLst>
              </a:tr>
              <a:tr h="434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a:t>
                      </a:r>
                      <a:endParaRPr lang="en-IN" sz="1400" dirty="0"/>
                    </a:p>
                    <a:p>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B(5) E(6)</a:t>
                      </a:r>
                    </a:p>
                    <a:p>
                      <a:endParaRPr lang="en-IN" sz="1400" dirty="0"/>
                    </a:p>
                    <a:p>
                      <a:endParaRPr lang="en-IN" sz="1400" dirty="0"/>
                    </a:p>
                  </a:txBody>
                  <a:tcPr/>
                </a:tc>
                <a:extLst>
                  <a:ext uri="{0D108BD9-81ED-4DB2-BD59-A6C34878D82A}">
                    <a16:rowId xmlns:a16="http://schemas.microsoft.com/office/drawing/2014/main" val="10004"/>
                  </a:ext>
                </a:extLst>
              </a:tr>
              <a:tr h="434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baseline="0" dirty="0"/>
                        <a:t>B(5)</a:t>
                      </a:r>
                      <a:endParaRPr lang="en-IN" sz="1400" dirty="0"/>
                    </a:p>
                  </a:txBody>
                  <a:tcPr/>
                </a:tc>
                <a:tc>
                  <a:txBody>
                    <a:bodyPr/>
                    <a:lstStyle/>
                    <a:p>
                      <a:r>
                        <a:rPr lang="en-IN" sz="1400" dirty="0"/>
                        <a:t>E(6)</a:t>
                      </a:r>
                    </a:p>
                  </a:txBody>
                  <a:tcPr/>
                </a:tc>
                <a:extLst>
                  <a:ext uri="{0D108BD9-81ED-4DB2-BD59-A6C34878D82A}">
                    <a16:rowId xmlns:a16="http://schemas.microsoft.com/office/drawing/2014/main" val="10005"/>
                  </a:ext>
                </a:extLst>
              </a:tr>
              <a:tr h="434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baseline="0" dirty="0"/>
                        <a:t>B(5)</a:t>
                      </a:r>
                      <a:r>
                        <a:rPr lang="en-IN" sz="1400" dirty="0"/>
                        <a:t>E(6)</a:t>
                      </a:r>
                    </a:p>
                  </a:txBody>
                  <a:tcPr/>
                </a:tc>
                <a:tc>
                  <a:txBody>
                    <a:bodyPr/>
                    <a:lstStyle/>
                    <a:p>
                      <a:endParaRPr lang="en-IN" sz="1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989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2565126"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Routing table</a:t>
            </a:r>
            <a:endParaRPr lang="en-US" altLang="en-US" i="0" dirty="0">
              <a:effectLst>
                <a:outerShdw blurRad="38100" dist="38100" dir="2700000" algn="tl">
                  <a:srgbClr val="C0C0C0"/>
                </a:outerShdw>
              </a:effectLst>
              <a:latin typeface="Times" panose="02020603050405020304" pitchFamily="18" charset="0"/>
            </a:endParaRPr>
          </a:p>
        </p:txBody>
      </p:sp>
      <p:sp>
        <p:nvSpPr>
          <p:cNvPr id="34821"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292080" y="1700808"/>
            <a:ext cx="3608240" cy="342478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618288192"/>
              </p:ext>
            </p:extLst>
          </p:nvPr>
        </p:nvGraphicFramePr>
        <p:xfrm>
          <a:off x="437246" y="2060848"/>
          <a:ext cx="4854834" cy="3672784"/>
        </p:xfrm>
        <a:graphic>
          <a:graphicData uri="http://schemas.openxmlformats.org/drawingml/2006/table">
            <a:tbl>
              <a:tblPr firstRow="1" bandRow="1">
                <a:tableStyleId>{073A0DAA-6AF3-43AB-8588-CEC1D06C72B9}</a:tableStyleId>
              </a:tblPr>
              <a:tblGrid>
                <a:gridCol w="2550578">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tblGrid>
              <a:tr h="518004">
                <a:tc>
                  <a:txBody>
                    <a:bodyPr/>
                    <a:lstStyle/>
                    <a:p>
                      <a:r>
                        <a:rPr lang="en-IN" sz="1400" dirty="0"/>
                        <a:t>Permanent List</a:t>
                      </a:r>
                    </a:p>
                  </a:txBody>
                  <a:tcPr/>
                </a:tc>
                <a:tc>
                  <a:txBody>
                    <a:bodyPr/>
                    <a:lstStyle/>
                    <a:p>
                      <a:r>
                        <a:rPr lang="en-IN" sz="1400" dirty="0"/>
                        <a:t>Tentative list</a:t>
                      </a:r>
                    </a:p>
                  </a:txBody>
                  <a:tcPr/>
                </a:tc>
                <a:extLst>
                  <a:ext uri="{0D108BD9-81ED-4DB2-BD59-A6C34878D82A}">
                    <a16:rowId xmlns:a16="http://schemas.microsoft.com/office/drawing/2014/main" val="10000"/>
                  </a:ext>
                </a:extLst>
              </a:tr>
              <a:tr h="434546">
                <a:tc>
                  <a:txBody>
                    <a:bodyPr/>
                    <a:lstStyle/>
                    <a:p>
                      <a:r>
                        <a:rPr lang="en-IN" sz="1400" dirty="0"/>
                        <a:t>Empty</a:t>
                      </a:r>
                    </a:p>
                  </a:txBody>
                  <a:tcPr/>
                </a:tc>
                <a:tc>
                  <a:txBody>
                    <a:bodyPr/>
                    <a:lstStyle/>
                    <a:p>
                      <a:r>
                        <a:rPr lang="en-IN" sz="1400" dirty="0"/>
                        <a:t>A(0)</a:t>
                      </a:r>
                    </a:p>
                  </a:txBody>
                  <a:tcPr/>
                </a:tc>
                <a:extLst>
                  <a:ext uri="{0D108BD9-81ED-4DB2-BD59-A6C34878D82A}">
                    <a16:rowId xmlns:a16="http://schemas.microsoft.com/office/drawing/2014/main" val="10001"/>
                  </a:ext>
                </a:extLst>
              </a:tr>
              <a:tr h="434546">
                <a:tc>
                  <a:txBody>
                    <a:bodyPr/>
                    <a:lstStyle/>
                    <a:p>
                      <a:r>
                        <a:rPr lang="en-IN" sz="1400" dirty="0"/>
                        <a:t>A(0)</a:t>
                      </a:r>
                    </a:p>
                  </a:txBody>
                  <a:tcPr/>
                </a:tc>
                <a:tc>
                  <a:txBody>
                    <a:bodyPr/>
                    <a:lstStyle/>
                    <a:p>
                      <a:r>
                        <a:rPr lang="en-IN" sz="1400" dirty="0"/>
                        <a:t>B(5)C(2)D(3)</a:t>
                      </a:r>
                    </a:p>
                  </a:txBody>
                  <a:tcPr/>
                </a:tc>
                <a:extLst>
                  <a:ext uri="{0D108BD9-81ED-4DB2-BD59-A6C34878D82A}">
                    <a16:rowId xmlns:a16="http://schemas.microsoft.com/office/drawing/2014/main" val="10002"/>
                  </a:ext>
                </a:extLst>
              </a:tr>
              <a:tr h="5180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p>
                    <a:p>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B(5)D(3) E(6)</a:t>
                      </a:r>
                    </a:p>
                    <a:p>
                      <a:endParaRPr lang="en-IN" sz="1400" dirty="0"/>
                    </a:p>
                  </a:txBody>
                  <a:tcPr/>
                </a:tc>
                <a:extLst>
                  <a:ext uri="{0D108BD9-81ED-4DB2-BD59-A6C34878D82A}">
                    <a16:rowId xmlns:a16="http://schemas.microsoft.com/office/drawing/2014/main" val="10003"/>
                  </a:ext>
                </a:extLst>
              </a:tr>
              <a:tr h="7313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a:t>
                      </a:r>
                      <a:endParaRPr lang="en-IN" sz="1400" dirty="0"/>
                    </a:p>
                    <a:p>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B(5) E(6)</a:t>
                      </a:r>
                    </a:p>
                    <a:p>
                      <a:endParaRPr lang="en-IN" sz="1400" dirty="0"/>
                    </a:p>
                    <a:p>
                      <a:endParaRPr lang="en-IN" sz="1400" dirty="0"/>
                    </a:p>
                  </a:txBody>
                  <a:tcPr/>
                </a:tc>
                <a:extLst>
                  <a:ext uri="{0D108BD9-81ED-4DB2-BD59-A6C34878D82A}">
                    <a16:rowId xmlns:a16="http://schemas.microsoft.com/office/drawing/2014/main" val="10004"/>
                  </a:ext>
                </a:extLst>
              </a:tr>
              <a:tr h="5180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 B(5)</a:t>
                      </a:r>
                      <a:endParaRPr lang="en-IN" sz="1400" dirty="0"/>
                    </a:p>
                  </a:txBody>
                  <a:tcPr/>
                </a:tc>
                <a:tc>
                  <a:txBody>
                    <a:bodyPr/>
                    <a:lstStyle/>
                    <a:p>
                      <a:r>
                        <a:rPr lang="en-IN" sz="1400" dirty="0"/>
                        <a:t>E(6)</a:t>
                      </a:r>
                    </a:p>
                  </a:txBody>
                  <a:tcPr/>
                </a:tc>
                <a:extLst>
                  <a:ext uri="{0D108BD9-81ED-4DB2-BD59-A6C34878D82A}">
                    <a16:rowId xmlns:a16="http://schemas.microsoft.com/office/drawing/2014/main" val="10005"/>
                  </a:ext>
                </a:extLst>
              </a:tr>
              <a:tr h="5180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A(0) C(2)</a:t>
                      </a:r>
                      <a:r>
                        <a:rPr lang="en-IN" sz="1400" baseline="0" dirty="0"/>
                        <a:t> D(3) B(5)</a:t>
                      </a:r>
                      <a:r>
                        <a:rPr lang="en-IN" sz="1400" dirty="0"/>
                        <a:t>E(6)</a:t>
                      </a:r>
                    </a:p>
                  </a:txBody>
                  <a:tcPr/>
                </a:tc>
                <a:tc>
                  <a:txBody>
                    <a:bodyPr/>
                    <a:lstStyle/>
                    <a:p>
                      <a:endParaRPr lang="en-IN" sz="1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3453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b="0" i="0" kern="0" dirty="0">
                <a:solidFill>
                  <a:srgbClr val="FF0000"/>
                </a:solidFill>
                <a:latin typeface="Times-BoldItalic"/>
              </a:rPr>
              <a:t>  </a:t>
            </a:r>
            <a:r>
              <a:rPr lang="en-US" sz="2000" i="0" kern="0" dirty="0">
                <a:solidFill>
                  <a:srgbClr val="002060"/>
                </a:solidFill>
                <a:latin typeface="Times-BoldItalic"/>
              </a:rPr>
              <a:t>Dijkstra’s Algorithm</a:t>
            </a:r>
          </a:p>
        </p:txBody>
      </p:sp>
      <p:grpSp>
        <p:nvGrpSpPr>
          <p:cNvPr id="49156" name="Group 1"/>
          <p:cNvGrpSpPr>
            <a:grpSpLocks/>
          </p:cNvGrpSpPr>
          <p:nvPr/>
        </p:nvGrpSpPr>
        <p:grpSpPr bwMode="auto">
          <a:xfrm>
            <a:off x="107504" y="471548"/>
            <a:ext cx="8133528" cy="6045200"/>
            <a:chOff x="647613" y="609600"/>
            <a:chExt cx="7810587" cy="6045336"/>
          </a:xfrm>
        </p:grpSpPr>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13" y="609600"/>
              <a:ext cx="7810587" cy="604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17"/>
            <p:cNvSpPr>
              <a:spLocks noChangeArrowheads="1"/>
            </p:cNvSpPr>
            <p:nvPr/>
          </p:nvSpPr>
          <p:spPr bwMode="auto">
            <a:xfrm>
              <a:off x="762000" y="685800"/>
              <a:ext cx="7620000" cy="58674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20388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09612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Path-Vector Routing</a:t>
            </a:r>
          </a:p>
        </p:txBody>
      </p:sp>
      <p:sp>
        <p:nvSpPr>
          <p:cNvPr id="52235" name="Rectangle 10"/>
          <p:cNvSpPr>
            <a:spLocks noChangeArrowheads="1"/>
          </p:cNvSpPr>
          <p:nvPr/>
        </p:nvSpPr>
        <p:spPr bwMode="auto">
          <a:xfrm>
            <a:off x="381000" y="1293813"/>
            <a:ext cx="7924800"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Both link-state and distance-vector routing are based on the least-cost goal –intra domain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Least-cost goal, applied by LS or DV routing, does not allow a sender to apply specific policies to the route a packet may take.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To respond to these demands, a third routing algorithm, called path-vector (PV) routing has been devised – </a:t>
            </a:r>
            <a:r>
              <a:rPr lang="en-US" altLang="en-US" sz="2800" dirty="0" err="1">
                <a:latin typeface="Times New Roman" panose="02020603050405020304" pitchFamily="18" charset="0"/>
              </a:rPr>
              <a:t>interdomain</a:t>
            </a:r>
            <a:r>
              <a:rPr lang="en-US" altLang="en-US" sz="2800" dirty="0">
                <a:latin typeface="Times New Roman" panose="02020603050405020304" pitchFamily="18" charset="0"/>
              </a:rPr>
              <a:t> routing</a:t>
            </a:r>
          </a:p>
        </p:txBody>
      </p:sp>
    </p:spTree>
    <p:extLst>
      <p:ext uri="{BB962C8B-B14F-4D97-AF65-F5344CB8AC3E}">
        <p14:creationId xmlns:p14="http://schemas.microsoft.com/office/powerpoint/2010/main" val="3046061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Path vectors made at booting time</a:t>
            </a:r>
          </a:p>
        </p:txBody>
      </p:sp>
      <p:pic>
        <p:nvPicPr>
          <p:cNvPr id="86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241550"/>
            <a:ext cx="679767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0" y="1752600"/>
            <a:ext cx="869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050" y="685800"/>
            <a:ext cx="8699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9125" y="1828800"/>
            <a:ext cx="80327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5475288"/>
            <a:ext cx="803275"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1752600"/>
            <a:ext cx="8032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363" y="2986088"/>
            <a:ext cx="52863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9100" y="2992438"/>
            <a:ext cx="5286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0425" y="3005138"/>
            <a:ext cx="5286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8"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5064125"/>
            <a:ext cx="5286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1874838"/>
            <a:ext cx="5286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471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ntr" presetSubtype="0" fill="hold" nodeType="clickEffect">
                                  <p:stCondLst>
                                    <p:cond delay="0"/>
                                  </p:stCondLst>
                                  <p:childTnLst>
                                    <p:set>
                                      <p:cBhvr>
                                        <p:cTn id="15" dur="1" fill="hold">
                                          <p:stCondLst>
                                            <p:cond delay="0"/>
                                          </p:stCondLst>
                                        </p:cTn>
                                        <p:tgtEl>
                                          <p:spTgt spid="86022"/>
                                        </p:tgtEl>
                                        <p:attrNameLst>
                                          <p:attrName>style.visibility</p:attrName>
                                        </p:attrNameLst>
                                      </p:cBhvr>
                                      <p:to>
                                        <p:strVal val="visible"/>
                                      </p:to>
                                    </p:set>
                                    <p:animEffect transition="in" filter="wipe(down)">
                                      <p:cBhvr>
                                        <p:cTn id="16" dur="580">
                                          <p:stCondLst>
                                            <p:cond delay="0"/>
                                          </p:stCondLst>
                                        </p:cTn>
                                        <p:tgtEl>
                                          <p:spTgt spid="86022"/>
                                        </p:tgtEl>
                                      </p:cBhvr>
                                    </p:animEffect>
                                    <p:anim calcmode="lin" valueType="num">
                                      <p:cBhvr>
                                        <p:cTn id="17" dur="1822" tmFilter="0,0; 0.14,0.36; 0.43,0.73; 0.71,0.91; 1.0,1.0">
                                          <p:stCondLst>
                                            <p:cond delay="0"/>
                                          </p:stCondLst>
                                        </p:cTn>
                                        <p:tgtEl>
                                          <p:spTgt spid="8602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602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602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602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6022"/>
                                        </p:tgtEl>
                                        <p:attrNameLst>
                                          <p:attrName>ppt_y</p:attrName>
                                        </p:attrNameLst>
                                      </p:cBhvr>
                                      <p:tavLst>
                                        <p:tav tm="0" fmla="#ppt_y-sin(pi*$)/81">
                                          <p:val>
                                            <p:fltVal val="0"/>
                                          </p:val>
                                        </p:tav>
                                        <p:tav tm="100000">
                                          <p:val>
                                            <p:fltVal val="1"/>
                                          </p:val>
                                        </p:tav>
                                      </p:tavLst>
                                    </p:anim>
                                    <p:animScale>
                                      <p:cBhvr>
                                        <p:cTn id="22" dur="26">
                                          <p:stCondLst>
                                            <p:cond delay="650"/>
                                          </p:stCondLst>
                                        </p:cTn>
                                        <p:tgtEl>
                                          <p:spTgt spid="86022"/>
                                        </p:tgtEl>
                                      </p:cBhvr>
                                      <p:to x="100000" y="60000"/>
                                    </p:animScale>
                                    <p:animScale>
                                      <p:cBhvr>
                                        <p:cTn id="23" dur="166" decel="50000">
                                          <p:stCondLst>
                                            <p:cond delay="676"/>
                                          </p:stCondLst>
                                        </p:cTn>
                                        <p:tgtEl>
                                          <p:spTgt spid="86022"/>
                                        </p:tgtEl>
                                      </p:cBhvr>
                                      <p:to x="100000" y="100000"/>
                                    </p:animScale>
                                    <p:animScale>
                                      <p:cBhvr>
                                        <p:cTn id="24" dur="26">
                                          <p:stCondLst>
                                            <p:cond delay="1312"/>
                                          </p:stCondLst>
                                        </p:cTn>
                                        <p:tgtEl>
                                          <p:spTgt spid="86022"/>
                                        </p:tgtEl>
                                      </p:cBhvr>
                                      <p:to x="100000" y="80000"/>
                                    </p:animScale>
                                    <p:animScale>
                                      <p:cBhvr>
                                        <p:cTn id="25" dur="166" decel="50000">
                                          <p:stCondLst>
                                            <p:cond delay="1338"/>
                                          </p:stCondLst>
                                        </p:cTn>
                                        <p:tgtEl>
                                          <p:spTgt spid="86022"/>
                                        </p:tgtEl>
                                      </p:cBhvr>
                                      <p:to x="100000" y="100000"/>
                                    </p:animScale>
                                    <p:animScale>
                                      <p:cBhvr>
                                        <p:cTn id="26" dur="26">
                                          <p:stCondLst>
                                            <p:cond delay="1642"/>
                                          </p:stCondLst>
                                        </p:cTn>
                                        <p:tgtEl>
                                          <p:spTgt spid="86022"/>
                                        </p:tgtEl>
                                      </p:cBhvr>
                                      <p:to x="100000" y="90000"/>
                                    </p:animScale>
                                    <p:animScale>
                                      <p:cBhvr>
                                        <p:cTn id="27" dur="166" decel="50000">
                                          <p:stCondLst>
                                            <p:cond delay="1668"/>
                                          </p:stCondLst>
                                        </p:cTn>
                                        <p:tgtEl>
                                          <p:spTgt spid="86022"/>
                                        </p:tgtEl>
                                      </p:cBhvr>
                                      <p:to x="100000" y="100000"/>
                                    </p:animScale>
                                    <p:animScale>
                                      <p:cBhvr>
                                        <p:cTn id="28" dur="26">
                                          <p:stCondLst>
                                            <p:cond delay="1808"/>
                                          </p:stCondLst>
                                        </p:cTn>
                                        <p:tgtEl>
                                          <p:spTgt spid="86022"/>
                                        </p:tgtEl>
                                      </p:cBhvr>
                                      <p:to x="100000" y="95000"/>
                                    </p:animScale>
                                    <p:animScale>
                                      <p:cBhvr>
                                        <p:cTn id="29" dur="166" decel="50000">
                                          <p:stCondLst>
                                            <p:cond delay="1834"/>
                                          </p:stCondLst>
                                        </p:cTn>
                                        <p:tgtEl>
                                          <p:spTgt spid="86022"/>
                                        </p:tgtEl>
                                      </p:cBhvr>
                                      <p:to x="100000" y="100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6" presetClass="entr" presetSubtype="0" fill="hold" nodeType="clickEffect">
                                  <p:stCondLst>
                                    <p:cond delay="0"/>
                                  </p:stCondLst>
                                  <p:childTnLst>
                                    <p:set>
                                      <p:cBhvr>
                                        <p:cTn id="38" dur="1" fill="hold">
                                          <p:stCondLst>
                                            <p:cond delay="0"/>
                                          </p:stCondLst>
                                        </p:cTn>
                                        <p:tgtEl>
                                          <p:spTgt spid="86023"/>
                                        </p:tgtEl>
                                        <p:attrNameLst>
                                          <p:attrName>style.visibility</p:attrName>
                                        </p:attrNameLst>
                                      </p:cBhvr>
                                      <p:to>
                                        <p:strVal val="visible"/>
                                      </p:to>
                                    </p:set>
                                    <p:animEffect transition="in" filter="wipe(down)">
                                      <p:cBhvr>
                                        <p:cTn id="39" dur="580">
                                          <p:stCondLst>
                                            <p:cond delay="0"/>
                                          </p:stCondLst>
                                        </p:cTn>
                                        <p:tgtEl>
                                          <p:spTgt spid="86023"/>
                                        </p:tgtEl>
                                      </p:cBhvr>
                                    </p:animEffect>
                                    <p:anim calcmode="lin" valueType="num">
                                      <p:cBhvr>
                                        <p:cTn id="40" dur="1822" tmFilter="0,0; 0.14,0.36; 0.43,0.73; 0.71,0.91; 1.0,1.0">
                                          <p:stCondLst>
                                            <p:cond delay="0"/>
                                          </p:stCondLst>
                                        </p:cTn>
                                        <p:tgtEl>
                                          <p:spTgt spid="8602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602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602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602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6023"/>
                                        </p:tgtEl>
                                        <p:attrNameLst>
                                          <p:attrName>ppt_y</p:attrName>
                                        </p:attrNameLst>
                                      </p:cBhvr>
                                      <p:tavLst>
                                        <p:tav tm="0" fmla="#ppt_y-sin(pi*$)/81">
                                          <p:val>
                                            <p:fltVal val="0"/>
                                          </p:val>
                                        </p:tav>
                                        <p:tav tm="100000">
                                          <p:val>
                                            <p:fltVal val="1"/>
                                          </p:val>
                                        </p:tav>
                                      </p:tavLst>
                                    </p:anim>
                                    <p:animScale>
                                      <p:cBhvr>
                                        <p:cTn id="45" dur="26">
                                          <p:stCondLst>
                                            <p:cond delay="650"/>
                                          </p:stCondLst>
                                        </p:cTn>
                                        <p:tgtEl>
                                          <p:spTgt spid="86023"/>
                                        </p:tgtEl>
                                      </p:cBhvr>
                                      <p:to x="100000" y="60000"/>
                                    </p:animScale>
                                    <p:animScale>
                                      <p:cBhvr>
                                        <p:cTn id="46" dur="166" decel="50000">
                                          <p:stCondLst>
                                            <p:cond delay="676"/>
                                          </p:stCondLst>
                                        </p:cTn>
                                        <p:tgtEl>
                                          <p:spTgt spid="86023"/>
                                        </p:tgtEl>
                                      </p:cBhvr>
                                      <p:to x="100000" y="100000"/>
                                    </p:animScale>
                                    <p:animScale>
                                      <p:cBhvr>
                                        <p:cTn id="47" dur="26">
                                          <p:stCondLst>
                                            <p:cond delay="1312"/>
                                          </p:stCondLst>
                                        </p:cTn>
                                        <p:tgtEl>
                                          <p:spTgt spid="86023"/>
                                        </p:tgtEl>
                                      </p:cBhvr>
                                      <p:to x="100000" y="80000"/>
                                    </p:animScale>
                                    <p:animScale>
                                      <p:cBhvr>
                                        <p:cTn id="48" dur="166" decel="50000">
                                          <p:stCondLst>
                                            <p:cond delay="1338"/>
                                          </p:stCondLst>
                                        </p:cTn>
                                        <p:tgtEl>
                                          <p:spTgt spid="86023"/>
                                        </p:tgtEl>
                                      </p:cBhvr>
                                      <p:to x="100000" y="100000"/>
                                    </p:animScale>
                                    <p:animScale>
                                      <p:cBhvr>
                                        <p:cTn id="49" dur="26">
                                          <p:stCondLst>
                                            <p:cond delay="1642"/>
                                          </p:stCondLst>
                                        </p:cTn>
                                        <p:tgtEl>
                                          <p:spTgt spid="86023"/>
                                        </p:tgtEl>
                                      </p:cBhvr>
                                      <p:to x="100000" y="90000"/>
                                    </p:animScale>
                                    <p:animScale>
                                      <p:cBhvr>
                                        <p:cTn id="50" dur="166" decel="50000">
                                          <p:stCondLst>
                                            <p:cond delay="1668"/>
                                          </p:stCondLst>
                                        </p:cTn>
                                        <p:tgtEl>
                                          <p:spTgt spid="86023"/>
                                        </p:tgtEl>
                                      </p:cBhvr>
                                      <p:to x="100000" y="100000"/>
                                    </p:animScale>
                                    <p:animScale>
                                      <p:cBhvr>
                                        <p:cTn id="51" dur="26">
                                          <p:stCondLst>
                                            <p:cond delay="1808"/>
                                          </p:stCondLst>
                                        </p:cTn>
                                        <p:tgtEl>
                                          <p:spTgt spid="86023"/>
                                        </p:tgtEl>
                                      </p:cBhvr>
                                      <p:to x="100000" y="95000"/>
                                    </p:animScale>
                                    <p:animScale>
                                      <p:cBhvr>
                                        <p:cTn id="52" dur="166" decel="50000">
                                          <p:stCondLst>
                                            <p:cond delay="1834"/>
                                          </p:stCondLst>
                                        </p:cTn>
                                        <p:tgtEl>
                                          <p:spTgt spid="86023"/>
                                        </p:tgtEl>
                                      </p:cBhvr>
                                      <p:to x="100000" y="100000"/>
                                    </p:animScale>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6" presetClass="entr" presetSubtype="0" fill="hold" nodeType="clickEffect">
                                  <p:stCondLst>
                                    <p:cond delay="0"/>
                                  </p:stCondLst>
                                  <p:childTnLst>
                                    <p:set>
                                      <p:cBhvr>
                                        <p:cTn id="61" dur="1" fill="hold">
                                          <p:stCondLst>
                                            <p:cond delay="0"/>
                                          </p:stCondLst>
                                        </p:cTn>
                                        <p:tgtEl>
                                          <p:spTgt spid="86024"/>
                                        </p:tgtEl>
                                        <p:attrNameLst>
                                          <p:attrName>style.visibility</p:attrName>
                                        </p:attrNameLst>
                                      </p:cBhvr>
                                      <p:to>
                                        <p:strVal val="visible"/>
                                      </p:to>
                                    </p:set>
                                    <p:animEffect transition="in" filter="wipe(down)">
                                      <p:cBhvr>
                                        <p:cTn id="62" dur="580">
                                          <p:stCondLst>
                                            <p:cond delay="0"/>
                                          </p:stCondLst>
                                        </p:cTn>
                                        <p:tgtEl>
                                          <p:spTgt spid="86024"/>
                                        </p:tgtEl>
                                      </p:cBhvr>
                                    </p:animEffect>
                                    <p:anim calcmode="lin" valueType="num">
                                      <p:cBhvr>
                                        <p:cTn id="63" dur="1822" tmFilter="0,0; 0.14,0.36; 0.43,0.73; 0.71,0.91; 1.0,1.0">
                                          <p:stCondLst>
                                            <p:cond delay="0"/>
                                          </p:stCondLst>
                                        </p:cTn>
                                        <p:tgtEl>
                                          <p:spTgt spid="86024"/>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86024"/>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86024"/>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86024"/>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86024"/>
                                        </p:tgtEl>
                                        <p:attrNameLst>
                                          <p:attrName>ppt_y</p:attrName>
                                        </p:attrNameLst>
                                      </p:cBhvr>
                                      <p:tavLst>
                                        <p:tav tm="0" fmla="#ppt_y-sin(pi*$)/81">
                                          <p:val>
                                            <p:fltVal val="0"/>
                                          </p:val>
                                        </p:tav>
                                        <p:tav tm="100000">
                                          <p:val>
                                            <p:fltVal val="1"/>
                                          </p:val>
                                        </p:tav>
                                      </p:tavLst>
                                    </p:anim>
                                    <p:animScale>
                                      <p:cBhvr>
                                        <p:cTn id="68" dur="26">
                                          <p:stCondLst>
                                            <p:cond delay="650"/>
                                          </p:stCondLst>
                                        </p:cTn>
                                        <p:tgtEl>
                                          <p:spTgt spid="86024"/>
                                        </p:tgtEl>
                                      </p:cBhvr>
                                      <p:to x="100000" y="60000"/>
                                    </p:animScale>
                                    <p:animScale>
                                      <p:cBhvr>
                                        <p:cTn id="69" dur="166" decel="50000">
                                          <p:stCondLst>
                                            <p:cond delay="676"/>
                                          </p:stCondLst>
                                        </p:cTn>
                                        <p:tgtEl>
                                          <p:spTgt spid="86024"/>
                                        </p:tgtEl>
                                      </p:cBhvr>
                                      <p:to x="100000" y="100000"/>
                                    </p:animScale>
                                    <p:animScale>
                                      <p:cBhvr>
                                        <p:cTn id="70" dur="26">
                                          <p:stCondLst>
                                            <p:cond delay="1312"/>
                                          </p:stCondLst>
                                        </p:cTn>
                                        <p:tgtEl>
                                          <p:spTgt spid="86024"/>
                                        </p:tgtEl>
                                      </p:cBhvr>
                                      <p:to x="100000" y="80000"/>
                                    </p:animScale>
                                    <p:animScale>
                                      <p:cBhvr>
                                        <p:cTn id="71" dur="166" decel="50000">
                                          <p:stCondLst>
                                            <p:cond delay="1338"/>
                                          </p:stCondLst>
                                        </p:cTn>
                                        <p:tgtEl>
                                          <p:spTgt spid="86024"/>
                                        </p:tgtEl>
                                      </p:cBhvr>
                                      <p:to x="100000" y="100000"/>
                                    </p:animScale>
                                    <p:animScale>
                                      <p:cBhvr>
                                        <p:cTn id="72" dur="26">
                                          <p:stCondLst>
                                            <p:cond delay="1642"/>
                                          </p:stCondLst>
                                        </p:cTn>
                                        <p:tgtEl>
                                          <p:spTgt spid="86024"/>
                                        </p:tgtEl>
                                      </p:cBhvr>
                                      <p:to x="100000" y="90000"/>
                                    </p:animScale>
                                    <p:animScale>
                                      <p:cBhvr>
                                        <p:cTn id="73" dur="166" decel="50000">
                                          <p:stCondLst>
                                            <p:cond delay="1668"/>
                                          </p:stCondLst>
                                        </p:cTn>
                                        <p:tgtEl>
                                          <p:spTgt spid="86024"/>
                                        </p:tgtEl>
                                      </p:cBhvr>
                                      <p:to x="100000" y="100000"/>
                                    </p:animScale>
                                    <p:animScale>
                                      <p:cBhvr>
                                        <p:cTn id="74" dur="26">
                                          <p:stCondLst>
                                            <p:cond delay="1808"/>
                                          </p:stCondLst>
                                        </p:cTn>
                                        <p:tgtEl>
                                          <p:spTgt spid="86024"/>
                                        </p:tgtEl>
                                      </p:cBhvr>
                                      <p:to x="100000" y="95000"/>
                                    </p:animScale>
                                    <p:animScale>
                                      <p:cBhvr>
                                        <p:cTn id="75" dur="166" decel="50000">
                                          <p:stCondLst>
                                            <p:cond delay="1834"/>
                                          </p:stCondLst>
                                        </p:cTn>
                                        <p:tgtEl>
                                          <p:spTgt spid="86024"/>
                                        </p:tgtEl>
                                      </p:cBhvr>
                                      <p:to x="100000" y="100000"/>
                                    </p:animScale>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down)">
                                      <p:cBhvr>
                                        <p:cTn id="80" dur="500"/>
                                        <p:tgtEl>
                                          <p:spTgt spid="1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6" presetClass="entr" presetSubtype="0" fill="hold" nodeType="clickEffect">
                                  <p:stCondLst>
                                    <p:cond delay="0"/>
                                  </p:stCondLst>
                                  <p:childTnLst>
                                    <p:set>
                                      <p:cBhvr>
                                        <p:cTn id="84" dur="1" fill="hold">
                                          <p:stCondLst>
                                            <p:cond delay="0"/>
                                          </p:stCondLst>
                                        </p:cTn>
                                        <p:tgtEl>
                                          <p:spTgt spid="86025"/>
                                        </p:tgtEl>
                                        <p:attrNameLst>
                                          <p:attrName>style.visibility</p:attrName>
                                        </p:attrNameLst>
                                      </p:cBhvr>
                                      <p:to>
                                        <p:strVal val="visible"/>
                                      </p:to>
                                    </p:set>
                                    <p:animEffect transition="in" filter="wipe(down)">
                                      <p:cBhvr>
                                        <p:cTn id="85" dur="580">
                                          <p:stCondLst>
                                            <p:cond delay="0"/>
                                          </p:stCondLst>
                                        </p:cTn>
                                        <p:tgtEl>
                                          <p:spTgt spid="86025"/>
                                        </p:tgtEl>
                                      </p:cBhvr>
                                    </p:animEffect>
                                    <p:anim calcmode="lin" valueType="num">
                                      <p:cBhvr>
                                        <p:cTn id="86" dur="1822" tmFilter="0,0; 0.14,0.36; 0.43,0.73; 0.71,0.91; 1.0,1.0">
                                          <p:stCondLst>
                                            <p:cond delay="0"/>
                                          </p:stCondLst>
                                        </p:cTn>
                                        <p:tgtEl>
                                          <p:spTgt spid="86025"/>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86025"/>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86025"/>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86025"/>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86025"/>
                                        </p:tgtEl>
                                        <p:attrNameLst>
                                          <p:attrName>ppt_y</p:attrName>
                                        </p:attrNameLst>
                                      </p:cBhvr>
                                      <p:tavLst>
                                        <p:tav tm="0" fmla="#ppt_y-sin(pi*$)/81">
                                          <p:val>
                                            <p:fltVal val="0"/>
                                          </p:val>
                                        </p:tav>
                                        <p:tav tm="100000">
                                          <p:val>
                                            <p:fltVal val="1"/>
                                          </p:val>
                                        </p:tav>
                                      </p:tavLst>
                                    </p:anim>
                                    <p:animScale>
                                      <p:cBhvr>
                                        <p:cTn id="91" dur="26">
                                          <p:stCondLst>
                                            <p:cond delay="650"/>
                                          </p:stCondLst>
                                        </p:cTn>
                                        <p:tgtEl>
                                          <p:spTgt spid="86025"/>
                                        </p:tgtEl>
                                      </p:cBhvr>
                                      <p:to x="100000" y="60000"/>
                                    </p:animScale>
                                    <p:animScale>
                                      <p:cBhvr>
                                        <p:cTn id="92" dur="166" decel="50000">
                                          <p:stCondLst>
                                            <p:cond delay="676"/>
                                          </p:stCondLst>
                                        </p:cTn>
                                        <p:tgtEl>
                                          <p:spTgt spid="86025"/>
                                        </p:tgtEl>
                                      </p:cBhvr>
                                      <p:to x="100000" y="100000"/>
                                    </p:animScale>
                                    <p:animScale>
                                      <p:cBhvr>
                                        <p:cTn id="93" dur="26">
                                          <p:stCondLst>
                                            <p:cond delay="1312"/>
                                          </p:stCondLst>
                                        </p:cTn>
                                        <p:tgtEl>
                                          <p:spTgt spid="86025"/>
                                        </p:tgtEl>
                                      </p:cBhvr>
                                      <p:to x="100000" y="80000"/>
                                    </p:animScale>
                                    <p:animScale>
                                      <p:cBhvr>
                                        <p:cTn id="94" dur="166" decel="50000">
                                          <p:stCondLst>
                                            <p:cond delay="1338"/>
                                          </p:stCondLst>
                                        </p:cTn>
                                        <p:tgtEl>
                                          <p:spTgt spid="86025"/>
                                        </p:tgtEl>
                                      </p:cBhvr>
                                      <p:to x="100000" y="100000"/>
                                    </p:animScale>
                                    <p:animScale>
                                      <p:cBhvr>
                                        <p:cTn id="95" dur="26">
                                          <p:stCondLst>
                                            <p:cond delay="1642"/>
                                          </p:stCondLst>
                                        </p:cTn>
                                        <p:tgtEl>
                                          <p:spTgt spid="86025"/>
                                        </p:tgtEl>
                                      </p:cBhvr>
                                      <p:to x="100000" y="90000"/>
                                    </p:animScale>
                                    <p:animScale>
                                      <p:cBhvr>
                                        <p:cTn id="96" dur="166" decel="50000">
                                          <p:stCondLst>
                                            <p:cond delay="1668"/>
                                          </p:stCondLst>
                                        </p:cTn>
                                        <p:tgtEl>
                                          <p:spTgt spid="86025"/>
                                        </p:tgtEl>
                                      </p:cBhvr>
                                      <p:to x="100000" y="100000"/>
                                    </p:animScale>
                                    <p:animScale>
                                      <p:cBhvr>
                                        <p:cTn id="97" dur="26">
                                          <p:stCondLst>
                                            <p:cond delay="1808"/>
                                          </p:stCondLst>
                                        </p:cTn>
                                        <p:tgtEl>
                                          <p:spTgt spid="86025"/>
                                        </p:tgtEl>
                                      </p:cBhvr>
                                      <p:to x="100000" y="95000"/>
                                    </p:animScale>
                                    <p:animScale>
                                      <p:cBhvr>
                                        <p:cTn id="98" dur="166" decel="50000">
                                          <p:stCondLst>
                                            <p:cond delay="1834"/>
                                          </p:stCondLst>
                                        </p:cTn>
                                        <p:tgtEl>
                                          <p:spTgt spid="86025"/>
                                        </p:tgtEl>
                                      </p:cBhvr>
                                      <p:to x="100000" y="100000"/>
                                    </p:animScale>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1" fill="hold" nodeType="clickEffect">
                                  <p:stCondLst>
                                    <p:cond delay="0"/>
                                  </p:stCondLst>
                                  <p:childTnLst>
                                    <p:set>
                                      <p:cBhvr>
                                        <p:cTn id="102" dur="1" fill="hold">
                                          <p:stCondLst>
                                            <p:cond delay="0"/>
                                          </p:stCondLst>
                                        </p:cTn>
                                        <p:tgtEl>
                                          <p:spTgt spid="86028"/>
                                        </p:tgtEl>
                                        <p:attrNameLst>
                                          <p:attrName>style.visibility</p:attrName>
                                        </p:attrNameLst>
                                      </p:cBhvr>
                                      <p:to>
                                        <p:strVal val="visible"/>
                                      </p:to>
                                    </p:set>
                                    <p:animEffect transition="in" filter="wipe(up)">
                                      <p:cBhvr>
                                        <p:cTn id="103" dur="500"/>
                                        <p:tgtEl>
                                          <p:spTgt spid="8602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6" presetClass="entr" presetSubtype="0" fill="hold" nodeType="clickEffect">
                                  <p:stCondLst>
                                    <p:cond delay="0"/>
                                  </p:stCondLst>
                                  <p:childTnLst>
                                    <p:set>
                                      <p:cBhvr>
                                        <p:cTn id="107" dur="1" fill="hold">
                                          <p:stCondLst>
                                            <p:cond delay="0"/>
                                          </p:stCondLst>
                                        </p:cTn>
                                        <p:tgtEl>
                                          <p:spTgt spid="86026"/>
                                        </p:tgtEl>
                                        <p:attrNameLst>
                                          <p:attrName>style.visibility</p:attrName>
                                        </p:attrNameLst>
                                      </p:cBhvr>
                                      <p:to>
                                        <p:strVal val="visible"/>
                                      </p:to>
                                    </p:set>
                                    <p:animEffect transition="in" filter="wipe(down)">
                                      <p:cBhvr>
                                        <p:cTn id="108" dur="580">
                                          <p:stCondLst>
                                            <p:cond delay="0"/>
                                          </p:stCondLst>
                                        </p:cTn>
                                        <p:tgtEl>
                                          <p:spTgt spid="86026"/>
                                        </p:tgtEl>
                                      </p:cBhvr>
                                    </p:animEffect>
                                    <p:anim calcmode="lin" valueType="num">
                                      <p:cBhvr>
                                        <p:cTn id="109" dur="1822" tmFilter="0,0; 0.14,0.36; 0.43,0.73; 0.71,0.91; 1.0,1.0">
                                          <p:stCondLst>
                                            <p:cond delay="0"/>
                                          </p:stCondLst>
                                        </p:cTn>
                                        <p:tgtEl>
                                          <p:spTgt spid="86026"/>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86026"/>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86026"/>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86026"/>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86026"/>
                                        </p:tgtEl>
                                        <p:attrNameLst>
                                          <p:attrName>ppt_y</p:attrName>
                                        </p:attrNameLst>
                                      </p:cBhvr>
                                      <p:tavLst>
                                        <p:tav tm="0" fmla="#ppt_y-sin(pi*$)/81">
                                          <p:val>
                                            <p:fltVal val="0"/>
                                          </p:val>
                                        </p:tav>
                                        <p:tav tm="100000">
                                          <p:val>
                                            <p:fltVal val="1"/>
                                          </p:val>
                                        </p:tav>
                                      </p:tavLst>
                                    </p:anim>
                                    <p:animScale>
                                      <p:cBhvr>
                                        <p:cTn id="114" dur="26">
                                          <p:stCondLst>
                                            <p:cond delay="650"/>
                                          </p:stCondLst>
                                        </p:cTn>
                                        <p:tgtEl>
                                          <p:spTgt spid="86026"/>
                                        </p:tgtEl>
                                      </p:cBhvr>
                                      <p:to x="100000" y="60000"/>
                                    </p:animScale>
                                    <p:animScale>
                                      <p:cBhvr>
                                        <p:cTn id="115" dur="166" decel="50000">
                                          <p:stCondLst>
                                            <p:cond delay="676"/>
                                          </p:stCondLst>
                                        </p:cTn>
                                        <p:tgtEl>
                                          <p:spTgt spid="86026"/>
                                        </p:tgtEl>
                                      </p:cBhvr>
                                      <p:to x="100000" y="100000"/>
                                    </p:animScale>
                                    <p:animScale>
                                      <p:cBhvr>
                                        <p:cTn id="116" dur="26">
                                          <p:stCondLst>
                                            <p:cond delay="1312"/>
                                          </p:stCondLst>
                                        </p:cTn>
                                        <p:tgtEl>
                                          <p:spTgt spid="86026"/>
                                        </p:tgtEl>
                                      </p:cBhvr>
                                      <p:to x="100000" y="80000"/>
                                    </p:animScale>
                                    <p:animScale>
                                      <p:cBhvr>
                                        <p:cTn id="117" dur="166" decel="50000">
                                          <p:stCondLst>
                                            <p:cond delay="1338"/>
                                          </p:stCondLst>
                                        </p:cTn>
                                        <p:tgtEl>
                                          <p:spTgt spid="86026"/>
                                        </p:tgtEl>
                                      </p:cBhvr>
                                      <p:to x="100000" y="100000"/>
                                    </p:animScale>
                                    <p:animScale>
                                      <p:cBhvr>
                                        <p:cTn id="118" dur="26">
                                          <p:stCondLst>
                                            <p:cond delay="1642"/>
                                          </p:stCondLst>
                                        </p:cTn>
                                        <p:tgtEl>
                                          <p:spTgt spid="86026"/>
                                        </p:tgtEl>
                                      </p:cBhvr>
                                      <p:to x="100000" y="90000"/>
                                    </p:animScale>
                                    <p:animScale>
                                      <p:cBhvr>
                                        <p:cTn id="119" dur="166" decel="50000">
                                          <p:stCondLst>
                                            <p:cond delay="1668"/>
                                          </p:stCondLst>
                                        </p:cTn>
                                        <p:tgtEl>
                                          <p:spTgt spid="86026"/>
                                        </p:tgtEl>
                                      </p:cBhvr>
                                      <p:to x="100000" y="100000"/>
                                    </p:animScale>
                                    <p:animScale>
                                      <p:cBhvr>
                                        <p:cTn id="120" dur="26">
                                          <p:stCondLst>
                                            <p:cond delay="1808"/>
                                          </p:stCondLst>
                                        </p:cTn>
                                        <p:tgtEl>
                                          <p:spTgt spid="86026"/>
                                        </p:tgtEl>
                                      </p:cBhvr>
                                      <p:to x="100000" y="95000"/>
                                    </p:animScale>
                                    <p:animScale>
                                      <p:cBhvr>
                                        <p:cTn id="121" dur="166" decel="50000">
                                          <p:stCondLst>
                                            <p:cond delay="1834"/>
                                          </p:stCondLst>
                                        </p:cTn>
                                        <p:tgtEl>
                                          <p:spTgt spid="86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Spanning trees in path-vector routing</a:t>
            </a:r>
          </a:p>
        </p:txBody>
      </p:sp>
      <p:pic>
        <p:nvPicPr>
          <p:cNvPr id="849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803275"/>
            <a:ext cx="30654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2886075"/>
            <a:ext cx="3009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050" y="2886075"/>
            <a:ext cx="30908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525" y="4968875"/>
            <a:ext cx="30654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0325" y="4968875"/>
            <a:ext cx="3009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75" y="838200"/>
            <a:ext cx="296386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773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8" fill="hold" nodeType="clickEffect">
                                  <p:stCondLst>
                                    <p:cond delay="0"/>
                                  </p:stCondLst>
                                  <p:childTnLst>
                                    <p:set>
                                      <p:cBhvr>
                                        <p:cTn id="6" dur="1" fill="hold">
                                          <p:stCondLst>
                                            <p:cond delay="0"/>
                                          </p:stCondLst>
                                        </p:cTn>
                                        <p:tgtEl>
                                          <p:spTgt spid="85004"/>
                                        </p:tgtEl>
                                        <p:attrNameLst>
                                          <p:attrName>style.visibility</p:attrName>
                                        </p:attrNameLst>
                                      </p:cBhvr>
                                      <p:to>
                                        <p:strVal val="visible"/>
                                      </p:to>
                                    </p:set>
                                    <p:animEffect transition="in" filter="wheel(8)">
                                      <p:cBhvr>
                                        <p:cTn id="7" dur="2000"/>
                                        <p:tgtEl>
                                          <p:spTgt spid="850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 calcmode="lin" valueType="num">
                                      <p:cBhvr>
                                        <p:cTn id="12" dur="500" fill="hold"/>
                                        <p:tgtEl>
                                          <p:spTgt spid="84998"/>
                                        </p:tgtEl>
                                        <p:attrNameLst>
                                          <p:attrName>ppt_w</p:attrName>
                                        </p:attrNameLst>
                                      </p:cBhvr>
                                      <p:tavLst>
                                        <p:tav tm="0">
                                          <p:val>
                                            <p:fltVal val="0"/>
                                          </p:val>
                                        </p:tav>
                                        <p:tav tm="100000">
                                          <p:val>
                                            <p:strVal val="#ppt_w"/>
                                          </p:val>
                                        </p:tav>
                                      </p:tavLst>
                                    </p:anim>
                                    <p:anim calcmode="lin" valueType="num">
                                      <p:cBhvr>
                                        <p:cTn id="13" dur="500" fill="hold"/>
                                        <p:tgtEl>
                                          <p:spTgt spid="84998"/>
                                        </p:tgtEl>
                                        <p:attrNameLst>
                                          <p:attrName>ppt_h</p:attrName>
                                        </p:attrNameLst>
                                      </p:cBhvr>
                                      <p:tavLst>
                                        <p:tav tm="0">
                                          <p:val>
                                            <p:fltVal val="0"/>
                                          </p:val>
                                        </p:tav>
                                        <p:tav tm="100000">
                                          <p:val>
                                            <p:strVal val="#ppt_h"/>
                                          </p:val>
                                        </p:tav>
                                      </p:tavLst>
                                    </p:anim>
                                    <p:animEffect transition="in" filter="fade">
                                      <p:cBhvr>
                                        <p:cTn id="14" dur="500"/>
                                        <p:tgtEl>
                                          <p:spTgt spid="849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84999"/>
                                        </p:tgtEl>
                                        <p:attrNameLst>
                                          <p:attrName>style.visibility</p:attrName>
                                        </p:attrNameLst>
                                      </p:cBhvr>
                                      <p:to>
                                        <p:strVal val="visible"/>
                                      </p:to>
                                    </p:set>
                                    <p:anim calcmode="lin" valueType="num">
                                      <p:cBhvr>
                                        <p:cTn id="19" dur="500" fill="hold"/>
                                        <p:tgtEl>
                                          <p:spTgt spid="84999"/>
                                        </p:tgtEl>
                                        <p:attrNameLst>
                                          <p:attrName>ppt_w</p:attrName>
                                        </p:attrNameLst>
                                      </p:cBhvr>
                                      <p:tavLst>
                                        <p:tav tm="0">
                                          <p:val>
                                            <p:fltVal val="0"/>
                                          </p:val>
                                        </p:tav>
                                        <p:tav tm="100000">
                                          <p:val>
                                            <p:strVal val="#ppt_w"/>
                                          </p:val>
                                        </p:tav>
                                      </p:tavLst>
                                    </p:anim>
                                    <p:anim calcmode="lin" valueType="num">
                                      <p:cBhvr>
                                        <p:cTn id="20" dur="500" fill="hold"/>
                                        <p:tgtEl>
                                          <p:spTgt spid="84999"/>
                                        </p:tgtEl>
                                        <p:attrNameLst>
                                          <p:attrName>ppt_h</p:attrName>
                                        </p:attrNameLst>
                                      </p:cBhvr>
                                      <p:tavLst>
                                        <p:tav tm="0">
                                          <p:val>
                                            <p:fltVal val="0"/>
                                          </p:val>
                                        </p:tav>
                                        <p:tav tm="100000">
                                          <p:val>
                                            <p:strVal val="#ppt_h"/>
                                          </p:val>
                                        </p:tav>
                                      </p:tavLst>
                                    </p:anim>
                                    <p:animEffect transition="in" filter="fade">
                                      <p:cBhvr>
                                        <p:cTn id="21" dur="500"/>
                                        <p:tgtEl>
                                          <p:spTgt spid="849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nodeType="clickEffect">
                                  <p:stCondLst>
                                    <p:cond delay="0"/>
                                  </p:stCondLst>
                                  <p:childTnLst>
                                    <p:set>
                                      <p:cBhvr>
                                        <p:cTn id="25" dur="1" fill="hold">
                                          <p:stCondLst>
                                            <p:cond delay="0"/>
                                          </p:stCondLst>
                                        </p:cTn>
                                        <p:tgtEl>
                                          <p:spTgt spid="85000"/>
                                        </p:tgtEl>
                                        <p:attrNameLst>
                                          <p:attrName>style.visibility</p:attrName>
                                        </p:attrNameLst>
                                      </p:cBhvr>
                                      <p:to>
                                        <p:strVal val="visible"/>
                                      </p:to>
                                    </p:set>
                                    <p:anim calcmode="lin" valueType="num">
                                      <p:cBhvr>
                                        <p:cTn id="26" dur="500" fill="hold"/>
                                        <p:tgtEl>
                                          <p:spTgt spid="85000"/>
                                        </p:tgtEl>
                                        <p:attrNameLst>
                                          <p:attrName>ppt_w</p:attrName>
                                        </p:attrNameLst>
                                      </p:cBhvr>
                                      <p:tavLst>
                                        <p:tav tm="0">
                                          <p:val>
                                            <p:fltVal val="0"/>
                                          </p:val>
                                        </p:tav>
                                        <p:tav tm="100000">
                                          <p:val>
                                            <p:strVal val="#ppt_w"/>
                                          </p:val>
                                        </p:tav>
                                      </p:tavLst>
                                    </p:anim>
                                    <p:anim calcmode="lin" valueType="num">
                                      <p:cBhvr>
                                        <p:cTn id="27" dur="500" fill="hold"/>
                                        <p:tgtEl>
                                          <p:spTgt spid="85000"/>
                                        </p:tgtEl>
                                        <p:attrNameLst>
                                          <p:attrName>ppt_h</p:attrName>
                                        </p:attrNameLst>
                                      </p:cBhvr>
                                      <p:tavLst>
                                        <p:tav tm="0">
                                          <p:val>
                                            <p:fltVal val="0"/>
                                          </p:val>
                                        </p:tav>
                                        <p:tav tm="100000">
                                          <p:val>
                                            <p:strVal val="#ppt_h"/>
                                          </p:val>
                                        </p:tav>
                                      </p:tavLst>
                                    </p:anim>
                                    <p:animEffect transition="in" filter="fade">
                                      <p:cBhvr>
                                        <p:cTn id="28" dur="500"/>
                                        <p:tgtEl>
                                          <p:spTgt spid="8500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nodeType="clickEffect">
                                  <p:stCondLst>
                                    <p:cond delay="0"/>
                                  </p:stCondLst>
                                  <p:childTnLst>
                                    <p:set>
                                      <p:cBhvr>
                                        <p:cTn id="32" dur="1" fill="hold">
                                          <p:stCondLst>
                                            <p:cond delay="0"/>
                                          </p:stCondLst>
                                        </p:cTn>
                                        <p:tgtEl>
                                          <p:spTgt spid="85001"/>
                                        </p:tgtEl>
                                        <p:attrNameLst>
                                          <p:attrName>style.visibility</p:attrName>
                                        </p:attrNameLst>
                                      </p:cBhvr>
                                      <p:to>
                                        <p:strVal val="visible"/>
                                      </p:to>
                                    </p:set>
                                    <p:anim calcmode="lin" valueType="num">
                                      <p:cBhvr>
                                        <p:cTn id="33" dur="500" fill="hold"/>
                                        <p:tgtEl>
                                          <p:spTgt spid="85001"/>
                                        </p:tgtEl>
                                        <p:attrNameLst>
                                          <p:attrName>ppt_w</p:attrName>
                                        </p:attrNameLst>
                                      </p:cBhvr>
                                      <p:tavLst>
                                        <p:tav tm="0">
                                          <p:val>
                                            <p:fltVal val="0"/>
                                          </p:val>
                                        </p:tav>
                                        <p:tav tm="100000">
                                          <p:val>
                                            <p:strVal val="#ppt_w"/>
                                          </p:val>
                                        </p:tav>
                                      </p:tavLst>
                                    </p:anim>
                                    <p:anim calcmode="lin" valueType="num">
                                      <p:cBhvr>
                                        <p:cTn id="34" dur="500" fill="hold"/>
                                        <p:tgtEl>
                                          <p:spTgt spid="85001"/>
                                        </p:tgtEl>
                                        <p:attrNameLst>
                                          <p:attrName>ppt_h</p:attrName>
                                        </p:attrNameLst>
                                      </p:cBhvr>
                                      <p:tavLst>
                                        <p:tav tm="0">
                                          <p:val>
                                            <p:fltVal val="0"/>
                                          </p:val>
                                        </p:tav>
                                        <p:tav tm="100000">
                                          <p:val>
                                            <p:strVal val="#ppt_h"/>
                                          </p:val>
                                        </p:tav>
                                      </p:tavLst>
                                    </p:anim>
                                    <p:animEffect transition="in" filter="fade">
                                      <p:cBhvr>
                                        <p:cTn id="35" dur="500"/>
                                        <p:tgtEl>
                                          <p:spTgt spid="8500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nodeType="clickEffect">
                                  <p:stCondLst>
                                    <p:cond delay="0"/>
                                  </p:stCondLst>
                                  <p:childTnLst>
                                    <p:set>
                                      <p:cBhvr>
                                        <p:cTn id="39" dur="1" fill="hold">
                                          <p:stCondLst>
                                            <p:cond delay="0"/>
                                          </p:stCondLst>
                                        </p:cTn>
                                        <p:tgtEl>
                                          <p:spTgt spid="85002"/>
                                        </p:tgtEl>
                                        <p:attrNameLst>
                                          <p:attrName>style.visibility</p:attrName>
                                        </p:attrNameLst>
                                      </p:cBhvr>
                                      <p:to>
                                        <p:strVal val="visible"/>
                                      </p:to>
                                    </p:set>
                                    <p:anim calcmode="lin" valueType="num">
                                      <p:cBhvr>
                                        <p:cTn id="40" dur="500" fill="hold"/>
                                        <p:tgtEl>
                                          <p:spTgt spid="85002"/>
                                        </p:tgtEl>
                                        <p:attrNameLst>
                                          <p:attrName>ppt_w</p:attrName>
                                        </p:attrNameLst>
                                      </p:cBhvr>
                                      <p:tavLst>
                                        <p:tav tm="0">
                                          <p:val>
                                            <p:fltVal val="0"/>
                                          </p:val>
                                        </p:tav>
                                        <p:tav tm="100000">
                                          <p:val>
                                            <p:strVal val="#ppt_w"/>
                                          </p:val>
                                        </p:tav>
                                      </p:tavLst>
                                    </p:anim>
                                    <p:anim calcmode="lin" valueType="num">
                                      <p:cBhvr>
                                        <p:cTn id="41" dur="500" fill="hold"/>
                                        <p:tgtEl>
                                          <p:spTgt spid="85002"/>
                                        </p:tgtEl>
                                        <p:attrNameLst>
                                          <p:attrName>ppt_h</p:attrName>
                                        </p:attrNameLst>
                                      </p:cBhvr>
                                      <p:tavLst>
                                        <p:tav tm="0">
                                          <p:val>
                                            <p:fltVal val="0"/>
                                          </p:val>
                                        </p:tav>
                                        <p:tav tm="100000">
                                          <p:val>
                                            <p:strVal val="#ppt_h"/>
                                          </p:val>
                                        </p:tav>
                                      </p:tavLst>
                                    </p:anim>
                                    <p:animEffect transition="in" filter="fade">
                                      <p:cBhvr>
                                        <p:cTn id="42"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8274"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aseline="0">
              <a:effectLst>
                <a:outerShdw blurRad="38100" dist="38100" dir="2700000" algn="tl">
                  <a:srgbClr val="FFFFFF"/>
                </a:outerShdw>
              </a:effectLst>
              <a:latin typeface="Times New Roman" panose="02020603050405020304" pitchFamily="18" charset="0"/>
            </a:endParaRPr>
          </a:p>
        </p:txBody>
      </p:sp>
      <p:sp>
        <p:nvSpPr>
          <p:cNvPr id="1078275" name="Text Box 3"/>
          <p:cNvSpPr txBox="1">
            <a:spLocks noChangeArrowheads="1"/>
          </p:cNvSpPr>
          <p:nvPr/>
        </p:nvSpPr>
        <p:spPr bwMode="auto">
          <a:xfrm>
            <a:off x="228600" y="228600"/>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aseline="0" dirty="0">
                <a:effectLst>
                  <a:outerShdw blurRad="38100" dist="38100" dir="2700000" algn="tl">
                    <a:srgbClr val="C0C0C0"/>
                  </a:outerShdw>
                </a:effectLst>
                <a:latin typeface="Times" panose="02020603050405020304" pitchFamily="18" charset="0"/>
              </a:rPr>
              <a:t>ROUTING</a:t>
            </a:r>
          </a:p>
        </p:txBody>
      </p:sp>
      <p:sp>
        <p:nvSpPr>
          <p:cNvPr id="107827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800" baseline="0">
              <a:latin typeface="Times New Roman" panose="02020603050405020304" pitchFamily="18" charset="0"/>
            </a:endParaRPr>
          </a:p>
        </p:txBody>
      </p:sp>
      <p:sp>
        <p:nvSpPr>
          <p:cNvPr id="1078277" name="Rectangle 5"/>
          <p:cNvSpPr>
            <a:spLocks noChangeArrowheads="1"/>
          </p:cNvSpPr>
          <p:nvPr/>
        </p:nvSpPr>
        <p:spPr bwMode="auto">
          <a:xfrm>
            <a:off x="457200" y="1485364"/>
            <a:ext cx="8229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457200" indent="-457200" algn="just" eaLnBrk="1" hangingPunct="1">
              <a:buFont typeface="Arial" panose="020B0604020202020204" pitchFamily="34" charset="0"/>
              <a:buChar char="•"/>
            </a:pPr>
            <a:r>
              <a:rPr lang="en-US" sz="2800" i="1" baseline="0" dirty="0">
                <a:effectLst>
                  <a:outerShdw blurRad="38100" dist="38100" dir="2700000" algn="tl">
                    <a:srgbClr val="C0C0C0"/>
                  </a:outerShdw>
                </a:effectLst>
                <a:latin typeface="Times New Roman" panose="02020603050405020304" pitchFamily="18" charset="0"/>
              </a:rPr>
              <a:t>A routing table can be either static or dynamic. A static table is one with manual entries. </a:t>
            </a:r>
          </a:p>
          <a:p>
            <a:pPr marL="457200" indent="-457200" algn="just" eaLnBrk="1" hangingPunct="1">
              <a:buFont typeface="Arial" panose="020B0604020202020204" pitchFamily="34" charset="0"/>
              <a:buChar char="•"/>
            </a:pPr>
            <a:endParaRPr lang="en-US" sz="2800" i="1" baseline="0" dirty="0">
              <a:effectLst>
                <a:outerShdw blurRad="38100" dist="38100" dir="2700000" algn="tl">
                  <a:srgbClr val="C0C0C0"/>
                </a:outerShdw>
              </a:effectLst>
              <a:latin typeface="Times New Roman" panose="02020603050405020304" pitchFamily="18" charset="0"/>
            </a:endParaRPr>
          </a:p>
          <a:p>
            <a:pPr marL="457200" indent="-457200" algn="just" eaLnBrk="1" hangingPunct="1">
              <a:buFont typeface="Arial" panose="020B0604020202020204" pitchFamily="34" charset="0"/>
              <a:buChar char="•"/>
            </a:pPr>
            <a:r>
              <a:rPr lang="en-US" sz="2800" i="1" baseline="0" dirty="0">
                <a:effectLst>
                  <a:outerShdw blurRad="38100" dist="38100" dir="2700000" algn="tl">
                    <a:srgbClr val="C0C0C0"/>
                  </a:outerShdw>
                </a:effectLst>
                <a:latin typeface="Times New Roman" panose="02020603050405020304" pitchFamily="18" charset="0"/>
              </a:rPr>
              <a:t>A dynamic table is one that is updated automatically when there is a change somewhere in the Internet.</a:t>
            </a:r>
          </a:p>
          <a:p>
            <a:pPr marL="457200" indent="-457200" algn="just" eaLnBrk="1" hangingPunct="1">
              <a:buFont typeface="Arial" panose="020B0604020202020204" pitchFamily="34" charset="0"/>
              <a:buChar char="•"/>
            </a:pPr>
            <a:endParaRPr lang="en-US" sz="2800" i="1" baseline="0" dirty="0">
              <a:effectLst>
                <a:outerShdw blurRad="38100" dist="38100" dir="2700000" algn="tl">
                  <a:srgbClr val="C0C0C0"/>
                </a:outerShdw>
              </a:effectLst>
              <a:latin typeface="Times New Roman" panose="02020603050405020304" pitchFamily="18" charset="0"/>
            </a:endParaRPr>
          </a:p>
          <a:p>
            <a:pPr marL="457200" indent="-457200" algn="just" eaLnBrk="1" hangingPunct="1">
              <a:buFont typeface="Arial" panose="020B0604020202020204" pitchFamily="34" charset="0"/>
              <a:buChar char="•"/>
            </a:pPr>
            <a:r>
              <a:rPr lang="en-US" sz="2800" i="1" baseline="0" dirty="0">
                <a:effectLst>
                  <a:outerShdw blurRad="38100" dist="38100" dir="2700000" algn="tl">
                    <a:srgbClr val="C0C0C0"/>
                  </a:outerShdw>
                </a:effectLst>
                <a:latin typeface="Times New Roman" panose="02020603050405020304" pitchFamily="18" charset="0"/>
              </a:rPr>
              <a:t> A routing protocol is a combination of rules and procedures that lets routers in the Internet inform each other of changes. </a:t>
            </a:r>
          </a:p>
        </p:txBody>
      </p:sp>
    </p:spTree>
    <p:extLst>
      <p:ext uri="{BB962C8B-B14F-4D97-AF65-F5344CB8AC3E}">
        <p14:creationId xmlns:p14="http://schemas.microsoft.com/office/powerpoint/2010/main" val="361047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Updating path vectors</a:t>
            </a:r>
          </a:p>
        </p:txBody>
      </p:sp>
      <p:pic>
        <p:nvPicPr>
          <p:cNvPr id="870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838200"/>
            <a:ext cx="4614863"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657600"/>
            <a:ext cx="4605338"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371600"/>
            <a:ext cx="188118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05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1000" fill="hold"/>
                                        <p:tgtEl>
                                          <p:spTgt spid="87045"/>
                                        </p:tgtEl>
                                        <p:attrNameLst>
                                          <p:attrName>ppt_w</p:attrName>
                                        </p:attrNameLst>
                                      </p:cBhvr>
                                      <p:tavLst>
                                        <p:tav tm="0">
                                          <p:val>
                                            <p:fltVal val="0"/>
                                          </p:val>
                                        </p:tav>
                                        <p:tav tm="100000">
                                          <p:val>
                                            <p:strVal val="#ppt_w"/>
                                          </p:val>
                                        </p:tav>
                                      </p:tavLst>
                                    </p:anim>
                                    <p:anim calcmode="lin" valueType="num">
                                      <p:cBhvr>
                                        <p:cTn id="8" dur="1000" fill="hold"/>
                                        <p:tgtEl>
                                          <p:spTgt spid="87045"/>
                                        </p:tgtEl>
                                        <p:attrNameLst>
                                          <p:attrName>ppt_h</p:attrName>
                                        </p:attrNameLst>
                                      </p:cBhvr>
                                      <p:tavLst>
                                        <p:tav tm="0">
                                          <p:val>
                                            <p:fltVal val="0"/>
                                          </p:val>
                                        </p:tav>
                                        <p:tav tm="100000">
                                          <p:val>
                                            <p:strVal val="#ppt_h"/>
                                          </p:val>
                                        </p:tav>
                                      </p:tavLst>
                                    </p:anim>
                                    <p:anim calcmode="lin" valueType="num">
                                      <p:cBhvr>
                                        <p:cTn id="9" dur="1000" fill="hold"/>
                                        <p:tgtEl>
                                          <p:spTgt spid="87045"/>
                                        </p:tgtEl>
                                        <p:attrNameLst>
                                          <p:attrName>style.rotation</p:attrName>
                                        </p:attrNameLst>
                                      </p:cBhvr>
                                      <p:tavLst>
                                        <p:tav tm="0">
                                          <p:val>
                                            <p:fltVal val="90"/>
                                          </p:val>
                                        </p:tav>
                                        <p:tav tm="100000">
                                          <p:val>
                                            <p:fltVal val="0"/>
                                          </p:val>
                                        </p:tav>
                                      </p:tavLst>
                                    </p:anim>
                                    <p:animEffect transition="in" filter="fade">
                                      <p:cBhvr>
                                        <p:cTn id="10" dur="1000"/>
                                        <p:tgtEl>
                                          <p:spTgt spid="870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87046"/>
                                        </p:tgtEl>
                                        <p:attrNameLst>
                                          <p:attrName>style.visibility</p:attrName>
                                        </p:attrNameLst>
                                      </p:cBhvr>
                                      <p:to>
                                        <p:strVal val="visible"/>
                                      </p:to>
                                    </p:set>
                                    <p:anim calcmode="lin" valueType="num">
                                      <p:cBhvr>
                                        <p:cTn id="15" dur="1000" fill="hold"/>
                                        <p:tgtEl>
                                          <p:spTgt spid="87046"/>
                                        </p:tgtEl>
                                        <p:attrNameLst>
                                          <p:attrName>ppt_w</p:attrName>
                                        </p:attrNameLst>
                                      </p:cBhvr>
                                      <p:tavLst>
                                        <p:tav tm="0">
                                          <p:val>
                                            <p:fltVal val="0"/>
                                          </p:val>
                                        </p:tav>
                                        <p:tav tm="100000">
                                          <p:val>
                                            <p:strVal val="#ppt_w"/>
                                          </p:val>
                                        </p:tav>
                                      </p:tavLst>
                                    </p:anim>
                                    <p:anim calcmode="lin" valueType="num">
                                      <p:cBhvr>
                                        <p:cTn id="16" dur="1000" fill="hold"/>
                                        <p:tgtEl>
                                          <p:spTgt spid="87046"/>
                                        </p:tgtEl>
                                        <p:attrNameLst>
                                          <p:attrName>ppt_h</p:attrName>
                                        </p:attrNameLst>
                                      </p:cBhvr>
                                      <p:tavLst>
                                        <p:tav tm="0">
                                          <p:val>
                                            <p:fltVal val="0"/>
                                          </p:val>
                                        </p:tav>
                                        <p:tav tm="100000">
                                          <p:val>
                                            <p:strVal val="#ppt_h"/>
                                          </p:val>
                                        </p:tav>
                                      </p:tavLst>
                                    </p:anim>
                                    <p:anim calcmode="lin" valueType="num">
                                      <p:cBhvr>
                                        <p:cTn id="17" dur="1000" fill="hold"/>
                                        <p:tgtEl>
                                          <p:spTgt spid="87046"/>
                                        </p:tgtEl>
                                        <p:attrNameLst>
                                          <p:attrName>style.rotation</p:attrName>
                                        </p:attrNameLst>
                                      </p:cBhvr>
                                      <p:tavLst>
                                        <p:tav tm="0">
                                          <p:val>
                                            <p:fltVal val="90"/>
                                          </p:val>
                                        </p:tav>
                                        <p:tav tm="100000">
                                          <p:val>
                                            <p:fltVal val="0"/>
                                          </p:val>
                                        </p:tav>
                                      </p:tavLst>
                                    </p:anim>
                                    <p:animEffect transition="in" filter="fade">
                                      <p:cBhvr>
                                        <p:cTn id="18" dur="1000"/>
                                        <p:tgtEl>
                                          <p:spTgt spid="8704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6" presetClass="entr" presetSubtype="0" fill="hold" nodeType="clickEffect">
                                  <p:stCondLst>
                                    <p:cond delay="0"/>
                                  </p:stCondLst>
                                  <p:childTnLst>
                                    <p:set>
                                      <p:cBhvr>
                                        <p:cTn id="22" dur="1" fill="hold">
                                          <p:stCondLst>
                                            <p:cond delay="0"/>
                                          </p:stCondLst>
                                        </p:cTn>
                                        <p:tgtEl>
                                          <p:spTgt spid="87047"/>
                                        </p:tgtEl>
                                        <p:attrNameLst>
                                          <p:attrName>style.visibility</p:attrName>
                                        </p:attrNameLst>
                                      </p:cBhvr>
                                      <p:to>
                                        <p:strVal val="visible"/>
                                      </p:to>
                                    </p:set>
                                    <p:animEffect transition="in" filter="wipe(down)">
                                      <p:cBhvr>
                                        <p:cTn id="23" dur="580">
                                          <p:stCondLst>
                                            <p:cond delay="0"/>
                                          </p:stCondLst>
                                        </p:cTn>
                                        <p:tgtEl>
                                          <p:spTgt spid="87047"/>
                                        </p:tgtEl>
                                      </p:cBhvr>
                                    </p:animEffect>
                                    <p:anim calcmode="lin" valueType="num">
                                      <p:cBhvr>
                                        <p:cTn id="24" dur="1822" tmFilter="0,0; 0.14,0.36; 0.43,0.73; 0.71,0.91; 1.0,1.0">
                                          <p:stCondLst>
                                            <p:cond delay="0"/>
                                          </p:stCondLst>
                                        </p:cTn>
                                        <p:tgtEl>
                                          <p:spTgt spid="8704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704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704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704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7047"/>
                                        </p:tgtEl>
                                        <p:attrNameLst>
                                          <p:attrName>ppt_y</p:attrName>
                                        </p:attrNameLst>
                                      </p:cBhvr>
                                      <p:tavLst>
                                        <p:tav tm="0" fmla="#ppt_y-sin(pi*$)/81">
                                          <p:val>
                                            <p:fltVal val="0"/>
                                          </p:val>
                                        </p:tav>
                                        <p:tav tm="100000">
                                          <p:val>
                                            <p:fltVal val="1"/>
                                          </p:val>
                                        </p:tav>
                                      </p:tavLst>
                                    </p:anim>
                                    <p:animScale>
                                      <p:cBhvr>
                                        <p:cTn id="29" dur="26">
                                          <p:stCondLst>
                                            <p:cond delay="650"/>
                                          </p:stCondLst>
                                        </p:cTn>
                                        <p:tgtEl>
                                          <p:spTgt spid="87047"/>
                                        </p:tgtEl>
                                      </p:cBhvr>
                                      <p:to x="100000" y="60000"/>
                                    </p:animScale>
                                    <p:animScale>
                                      <p:cBhvr>
                                        <p:cTn id="30" dur="166" decel="50000">
                                          <p:stCondLst>
                                            <p:cond delay="676"/>
                                          </p:stCondLst>
                                        </p:cTn>
                                        <p:tgtEl>
                                          <p:spTgt spid="87047"/>
                                        </p:tgtEl>
                                      </p:cBhvr>
                                      <p:to x="100000" y="100000"/>
                                    </p:animScale>
                                    <p:animScale>
                                      <p:cBhvr>
                                        <p:cTn id="31" dur="26">
                                          <p:stCondLst>
                                            <p:cond delay="1312"/>
                                          </p:stCondLst>
                                        </p:cTn>
                                        <p:tgtEl>
                                          <p:spTgt spid="87047"/>
                                        </p:tgtEl>
                                      </p:cBhvr>
                                      <p:to x="100000" y="80000"/>
                                    </p:animScale>
                                    <p:animScale>
                                      <p:cBhvr>
                                        <p:cTn id="32" dur="166" decel="50000">
                                          <p:stCondLst>
                                            <p:cond delay="1338"/>
                                          </p:stCondLst>
                                        </p:cTn>
                                        <p:tgtEl>
                                          <p:spTgt spid="87047"/>
                                        </p:tgtEl>
                                      </p:cBhvr>
                                      <p:to x="100000" y="100000"/>
                                    </p:animScale>
                                    <p:animScale>
                                      <p:cBhvr>
                                        <p:cTn id="33" dur="26">
                                          <p:stCondLst>
                                            <p:cond delay="1642"/>
                                          </p:stCondLst>
                                        </p:cTn>
                                        <p:tgtEl>
                                          <p:spTgt spid="87047"/>
                                        </p:tgtEl>
                                      </p:cBhvr>
                                      <p:to x="100000" y="90000"/>
                                    </p:animScale>
                                    <p:animScale>
                                      <p:cBhvr>
                                        <p:cTn id="34" dur="166" decel="50000">
                                          <p:stCondLst>
                                            <p:cond delay="1668"/>
                                          </p:stCondLst>
                                        </p:cTn>
                                        <p:tgtEl>
                                          <p:spTgt spid="87047"/>
                                        </p:tgtEl>
                                      </p:cBhvr>
                                      <p:to x="100000" y="100000"/>
                                    </p:animScale>
                                    <p:animScale>
                                      <p:cBhvr>
                                        <p:cTn id="35" dur="26">
                                          <p:stCondLst>
                                            <p:cond delay="1808"/>
                                          </p:stCondLst>
                                        </p:cTn>
                                        <p:tgtEl>
                                          <p:spTgt spid="87047"/>
                                        </p:tgtEl>
                                      </p:cBhvr>
                                      <p:to x="100000" y="95000"/>
                                    </p:animScale>
                                    <p:animScale>
                                      <p:cBhvr>
                                        <p:cTn id="36" dur="166" decel="50000">
                                          <p:stCondLst>
                                            <p:cond delay="1834"/>
                                          </p:stCondLst>
                                        </p:cTn>
                                        <p:tgtEl>
                                          <p:spTgt spid="8704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40011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000" i="0" kern="0" dirty="0">
                <a:solidFill>
                  <a:srgbClr val="002060"/>
                </a:solidFill>
                <a:latin typeface="Times-BoldItalic"/>
              </a:rPr>
              <a:t>Path-vector algorithm for a node</a:t>
            </a:r>
          </a:p>
        </p:txBody>
      </p:sp>
      <p:pic>
        <p:nvPicPr>
          <p:cNvPr id="2" name="Picture 1"/>
          <p:cNvPicPr>
            <a:picLocks noChangeAspect="1"/>
          </p:cNvPicPr>
          <p:nvPr/>
        </p:nvPicPr>
        <p:blipFill>
          <a:blip r:embed="rId3"/>
          <a:stretch>
            <a:fillRect/>
          </a:stretch>
        </p:blipFill>
        <p:spPr>
          <a:xfrm>
            <a:off x="1187624" y="471548"/>
            <a:ext cx="6498273" cy="6125804"/>
          </a:xfrm>
          <a:prstGeom prst="rect">
            <a:avLst/>
          </a:prstGeom>
        </p:spPr>
      </p:pic>
    </p:spTree>
    <p:extLst>
      <p:ext uri="{BB962C8B-B14F-4D97-AF65-F5344CB8AC3E}">
        <p14:creationId xmlns:p14="http://schemas.microsoft.com/office/powerpoint/2010/main" val="240334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4"/>
          <p:cNvSpPr>
            <a:spLocks noChangeArrowheads="1"/>
          </p:cNvSpPr>
          <p:nvPr/>
        </p:nvSpPr>
        <p:spPr bwMode="auto">
          <a:xfrm>
            <a:off x="838200" y="71438"/>
            <a:ext cx="8153400" cy="523220"/>
          </a:xfrm>
          <a:prstGeom prst="rect">
            <a:avLst/>
          </a:prstGeom>
          <a:solidFill>
            <a:sysClr val="window" lastClr="FFFFFF"/>
          </a:solidFill>
          <a:ln>
            <a:noFill/>
          </a:ln>
        </p:spPr>
        <p:txBody>
          <a:bodyPr>
            <a:spAutoFit/>
          </a:bodyPr>
          <a:lstStyle/>
          <a:p>
            <a:pPr eaLnBrk="0" fontAlgn="auto" hangingPunct="0">
              <a:spcBef>
                <a:spcPts val="0"/>
              </a:spcBef>
              <a:spcAft>
                <a:spcPts val="0"/>
              </a:spcAft>
              <a:defRPr/>
            </a:pPr>
            <a:r>
              <a:rPr lang="en-US" sz="2800" b="1" i="1" dirty="0">
                <a:latin typeface="Times New Roman" panose="02020603050405020304" pitchFamily="18" charset="0"/>
              </a:rPr>
              <a:t>Initial routing tables in path vector routing</a:t>
            </a:r>
            <a:endParaRPr lang="en-US" sz="2800" b="1" i="0" kern="0" dirty="0">
              <a:solidFill>
                <a:srgbClr val="002060"/>
              </a:solidFill>
              <a:latin typeface="Times-BoldItalic"/>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6713"/>
            <a:ext cx="7835694" cy="503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67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3811" name="Line 3"/>
          <p:cNvSpPr>
            <a:spLocks noChangeShapeType="1"/>
          </p:cNvSpPr>
          <p:nvPr/>
        </p:nvSpPr>
        <p:spPr bwMode="auto">
          <a:xfrm>
            <a:off x="84613" y="1396663"/>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3812" name="Text Box 4"/>
          <p:cNvSpPr txBox="1">
            <a:spLocks noChangeArrowheads="1"/>
          </p:cNvSpPr>
          <p:nvPr/>
        </p:nvSpPr>
        <p:spPr bwMode="auto">
          <a:xfrm>
            <a:off x="304800" y="381000"/>
            <a:ext cx="275447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i="1" baseline="0" dirty="0">
                <a:latin typeface="Times New Roman" panose="02020603050405020304" pitchFamily="18" charset="0"/>
              </a:rPr>
              <a:t>Stabilized tables for three autonomous systems</a:t>
            </a:r>
          </a:p>
        </p:txBody>
      </p:sp>
      <p:pic>
        <p:nvPicPr>
          <p:cNvPr id="2" name="Picture 1"/>
          <p:cNvPicPr>
            <a:picLocks noChangeAspect="1"/>
          </p:cNvPicPr>
          <p:nvPr/>
        </p:nvPicPr>
        <p:blipFill>
          <a:blip r:embed="rId3"/>
          <a:stretch>
            <a:fillRect/>
          </a:stretch>
        </p:blipFill>
        <p:spPr>
          <a:xfrm>
            <a:off x="3287879" y="-1000"/>
            <a:ext cx="5856121" cy="2781928"/>
          </a:xfrm>
          <a:prstGeom prst="rect">
            <a:avLst/>
          </a:prstGeom>
        </p:spPr>
      </p:pic>
      <p:pic>
        <p:nvPicPr>
          <p:cNvPr id="5" name="Picture 4"/>
          <p:cNvPicPr>
            <a:picLocks noChangeAspect="1"/>
          </p:cNvPicPr>
          <p:nvPr/>
        </p:nvPicPr>
        <p:blipFill>
          <a:blip r:embed="rId4"/>
          <a:stretch>
            <a:fillRect/>
          </a:stretch>
        </p:blipFill>
        <p:spPr>
          <a:xfrm>
            <a:off x="371475" y="3140968"/>
            <a:ext cx="8543925" cy="2886075"/>
          </a:xfrm>
          <a:prstGeom prst="rect">
            <a:avLst/>
          </a:prstGeom>
        </p:spPr>
      </p:pic>
    </p:spTree>
    <p:extLst>
      <p:ext uri="{BB962C8B-B14F-4D97-AF65-F5344CB8AC3E}">
        <p14:creationId xmlns:p14="http://schemas.microsoft.com/office/powerpoint/2010/main" val="3754864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6761338"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UNICAST ROUTING PROTOCOLS</a:t>
            </a:r>
            <a:endParaRPr lang="en-US" altLang="en-US" i="0" dirty="0">
              <a:effectLst>
                <a:outerShdw blurRad="38100" dist="38100" dir="2700000" algn="tl">
                  <a:srgbClr val="C0C0C0"/>
                </a:outerShdw>
              </a:effectLst>
              <a:latin typeface="Times" panose="02020603050405020304" pitchFamily="18" charset="0"/>
            </a:endParaRPr>
          </a:p>
        </p:txBody>
      </p:sp>
      <p:sp>
        <p:nvSpPr>
          <p:cNvPr id="56325"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56326" name="Rectangle 8"/>
          <p:cNvSpPr>
            <a:spLocks noChangeArrowheads="1"/>
          </p:cNvSpPr>
          <p:nvPr/>
        </p:nvSpPr>
        <p:spPr bwMode="auto">
          <a:xfrm>
            <a:off x="228600" y="1658938"/>
            <a:ext cx="8458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b="0" i="0" dirty="0">
                <a:latin typeface="Times-Roman"/>
              </a:rPr>
              <a:t>Routing Information Protocol RIP - distance-vector algorithm</a:t>
            </a:r>
          </a:p>
          <a:p>
            <a:pPr algn="just"/>
            <a:r>
              <a:rPr lang="en-US" altLang="en-US" sz="2400" b="0" i="0" dirty="0">
                <a:latin typeface="Times-Roman"/>
              </a:rPr>
              <a:t> </a:t>
            </a:r>
          </a:p>
          <a:p>
            <a:pPr algn="just"/>
            <a:r>
              <a:rPr lang="en-US" altLang="en-US" sz="2400" b="0" i="0" dirty="0">
                <a:latin typeface="Times-Roman"/>
              </a:rPr>
              <a:t>Open Shortest Path First OSPF -link-state algorithm</a:t>
            </a:r>
          </a:p>
          <a:p>
            <a:pPr algn="just"/>
            <a:r>
              <a:rPr lang="en-US" altLang="en-US" sz="2400" b="0" i="0" dirty="0">
                <a:latin typeface="Times-Roman"/>
              </a:rPr>
              <a:t> </a:t>
            </a:r>
          </a:p>
          <a:p>
            <a:pPr algn="just"/>
            <a:r>
              <a:rPr lang="en-US" altLang="en-US" sz="2400" b="0" i="0" dirty="0">
                <a:latin typeface="Times-Roman"/>
              </a:rPr>
              <a:t>and Border Gateway Protocol BGP -path-vector algorithm</a:t>
            </a:r>
          </a:p>
        </p:txBody>
      </p:sp>
    </p:spTree>
    <p:extLst>
      <p:ext uri="{BB962C8B-B14F-4D97-AF65-F5344CB8AC3E}">
        <p14:creationId xmlns:p14="http://schemas.microsoft.com/office/powerpoint/2010/main" val="3372707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Internet structure</a:t>
            </a:r>
          </a:p>
        </p:txBody>
      </p:sp>
      <p:pic>
        <p:nvPicPr>
          <p:cNvPr id="593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143000"/>
            <a:ext cx="751046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50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3904210"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Hierarchical Routing</a:t>
            </a:r>
            <a:endParaRPr lang="en-US" altLang="en-US" i="0" dirty="0">
              <a:effectLst>
                <a:outerShdw blurRad="38100" dist="38100" dir="2700000" algn="tl">
                  <a:srgbClr val="C0C0C0"/>
                </a:outerShdw>
              </a:effectLst>
              <a:latin typeface="Times" panose="02020603050405020304" pitchFamily="18" charset="0"/>
            </a:endParaRPr>
          </a:p>
        </p:txBody>
      </p:sp>
      <p:sp>
        <p:nvSpPr>
          <p:cNvPr id="56325"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56326" name="Rectangle 8"/>
          <p:cNvSpPr>
            <a:spLocks noChangeArrowheads="1"/>
          </p:cNvSpPr>
          <p:nvPr/>
        </p:nvSpPr>
        <p:spPr bwMode="auto">
          <a:xfrm>
            <a:off x="228600" y="1658938"/>
            <a:ext cx="8458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b="0" i="0" dirty="0">
                <a:latin typeface="Times-Roman"/>
              </a:rPr>
              <a:t>Single Protocol – not possible in internet  - scalability, administrative </a:t>
            </a:r>
            <a:r>
              <a:rPr lang="en-US" altLang="en-US" sz="2400" b="0" i="0" dirty="0" err="1">
                <a:latin typeface="Times-Roman"/>
              </a:rPr>
              <a:t>issure</a:t>
            </a:r>
            <a:endParaRPr lang="en-US" altLang="en-US" sz="2400" b="0" i="0" dirty="0">
              <a:latin typeface="Times-Roman"/>
            </a:endParaRPr>
          </a:p>
          <a:p>
            <a:pPr algn="just"/>
            <a:endParaRPr lang="en-US" altLang="en-US" sz="2400" b="0" i="0" dirty="0">
              <a:latin typeface="Times-Roman"/>
            </a:endParaRPr>
          </a:p>
          <a:p>
            <a:r>
              <a:rPr lang="en-IN" sz="2400" b="0" dirty="0"/>
              <a:t>RP in AS - Intra-AS routing protocol</a:t>
            </a:r>
            <a:r>
              <a:rPr lang="en-IN" sz="2400" b="0" i="0" dirty="0"/>
              <a:t>, </a:t>
            </a:r>
            <a:r>
              <a:rPr lang="en-IN" sz="2400" b="0" dirty="0" err="1"/>
              <a:t>intradomain</a:t>
            </a:r>
            <a:r>
              <a:rPr lang="en-IN" sz="2400" b="0" dirty="0"/>
              <a:t> routing protocol</a:t>
            </a:r>
            <a:r>
              <a:rPr lang="en-IN" sz="2400" b="0" i="0" dirty="0"/>
              <a:t>, or </a:t>
            </a:r>
            <a:r>
              <a:rPr lang="en-IN" sz="2400" b="0" dirty="0"/>
              <a:t>interior gateway protocol -IGP</a:t>
            </a:r>
            <a:endParaRPr lang="en-IN" sz="2400" b="0" i="0" dirty="0"/>
          </a:p>
          <a:p>
            <a:endParaRPr lang="en-IN" sz="2400" b="0" i="0" dirty="0"/>
          </a:p>
          <a:p>
            <a:r>
              <a:rPr lang="en-IN" sz="2400" b="0" i="0" dirty="0"/>
              <a:t>Global routing protocol - </a:t>
            </a:r>
            <a:r>
              <a:rPr lang="en-IN" sz="2400" b="0" dirty="0"/>
              <a:t>inter-AS routing protocol,</a:t>
            </a:r>
          </a:p>
          <a:p>
            <a:r>
              <a:rPr lang="en-IN" sz="2400" b="0" dirty="0" err="1"/>
              <a:t>interdomain</a:t>
            </a:r>
            <a:r>
              <a:rPr lang="en-IN" sz="2400" b="0" dirty="0"/>
              <a:t> routing protocol, </a:t>
            </a:r>
            <a:r>
              <a:rPr lang="en-IN" sz="2400" b="0" i="0" dirty="0"/>
              <a:t>or </a:t>
            </a:r>
            <a:r>
              <a:rPr lang="en-IN" sz="2400" b="0" dirty="0"/>
              <a:t>exterior gateway protocol (EGP)</a:t>
            </a:r>
            <a:endParaRPr lang="en-US" altLang="en-US" sz="2400" b="0" i="0" dirty="0">
              <a:latin typeface="Times-Roman"/>
            </a:endParaRPr>
          </a:p>
        </p:txBody>
      </p:sp>
    </p:spTree>
    <p:extLst>
      <p:ext uri="{BB962C8B-B14F-4D97-AF65-F5344CB8AC3E}">
        <p14:creationId xmlns:p14="http://schemas.microsoft.com/office/powerpoint/2010/main" val="817687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pitchFamily="18" charset="0"/>
            </a:endParaRPr>
          </a:p>
        </p:txBody>
      </p:sp>
      <p:sp>
        <p:nvSpPr>
          <p:cNvPr id="911363" name="Text Box 3"/>
          <p:cNvSpPr txBox="1">
            <a:spLocks noChangeArrowheads="1"/>
          </p:cNvSpPr>
          <p:nvPr/>
        </p:nvSpPr>
        <p:spPr bwMode="auto">
          <a:xfrm>
            <a:off x="228600" y="406400"/>
            <a:ext cx="3773790" cy="584775"/>
          </a:xfrm>
          <a:prstGeom prst="rect">
            <a:avLst/>
          </a:prstGeom>
          <a:noFill/>
          <a:ln w="9525">
            <a:noFill/>
            <a:miter lim="800000"/>
            <a:headEnd/>
            <a:tailEnd/>
          </a:ln>
          <a:effectLst/>
        </p:spPr>
        <p:txBody>
          <a:bodyPr wrap="none">
            <a:spAutoFit/>
          </a:bodyPr>
          <a:lstStyle>
            <a:lvl1pPr marL="342900" indent="-342900"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Autonomous System</a:t>
            </a:r>
            <a:endParaRPr lang="en-US" altLang="en-US" i="0" dirty="0">
              <a:effectLst>
                <a:outerShdw blurRad="38100" dist="38100" dir="2700000" algn="tl">
                  <a:srgbClr val="C0C0C0"/>
                </a:outerShdw>
              </a:effectLst>
              <a:latin typeface="Times" panose="02020603050405020304" pitchFamily="18" charset="0"/>
            </a:endParaRPr>
          </a:p>
        </p:txBody>
      </p:sp>
      <p:sp>
        <p:nvSpPr>
          <p:cNvPr id="56325"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pitchFamily="18" charset="0"/>
            </a:endParaRPr>
          </a:p>
        </p:txBody>
      </p:sp>
      <p:sp>
        <p:nvSpPr>
          <p:cNvPr id="56326" name="Rectangle 8"/>
          <p:cNvSpPr>
            <a:spLocks noChangeArrowheads="1"/>
          </p:cNvSpPr>
          <p:nvPr/>
        </p:nvSpPr>
        <p:spPr bwMode="auto">
          <a:xfrm>
            <a:off x="228600" y="1402023"/>
            <a:ext cx="845820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IN" altLang="en-US" sz="1800" b="0" i="0" dirty="0">
                <a:latin typeface="Times-Roman"/>
              </a:rPr>
              <a:t>Categorized – way they connect</a:t>
            </a:r>
          </a:p>
          <a:p>
            <a:pPr algn="just"/>
            <a:endParaRPr lang="en-IN" altLang="en-US" sz="1800" b="0" i="0" dirty="0">
              <a:latin typeface="Times-Roman"/>
            </a:endParaRPr>
          </a:p>
          <a:p>
            <a:pPr algn="just"/>
            <a:r>
              <a:rPr lang="en-IN" altLang="en-US" sz="1800" b="0" i="0" dirty="0">
                <a:latin typeface="Times-Roman"/>
              </a:rPr>
              <a:t>Stub AS –  connected to only one AS – data traffic can be initiated or terminated. </a:t>
            </a:r>
            <a:r>
              <a:rPr lang="en-IN" altLang="en-US" sz="1800" b="0" i="0" dirty="0" err="1">
                <a:latin typeface="Times-Roman"/>
              </a:rPr>
              <a:t>Eg</a:t>
            </a:r>
            <a:r>
              <a:rPr lang="en-IN" altLang="en-US" sz="1800" b="0" i="0" dirty="0">
                <a:latin typeface="Times-Roman"/>
              </a:rPr>
              <a:t>: customer </a:t>
            </a:r>
            <a:r>
              <a:rPr lang="en-IN" altLang="en-US" sz="1800" b="0" i="0" dirty="0" err="1">
                <a:latin typeface="Times-Roman"/>
              </a:rPr>
              <a:t>nw</a:t>
            </a:r>
            <a:endParaRPr lang="en-IN" altLang="en-US" sz="1800" b="0" i="0" dirty="0">
              <a:latin typeface="Times-Roman"/>
            </a:endParaRPr>
          </a:p>
          <a:p>
            <a:pPr algn="just"/>
            <a:endParaRPr lang="en-IN" altLang="en-US" sz="1800" b="0" i="0" dirty="0">
              <a:latin typeface="Times-Roman"/>
            </a:endParaRPr>
          </a:p>
          <a:p>
            <a:pPr algn="l"/>
            <a:r>
              <a:rPr lang="en-IN" altLang="en-US" sz="1800" b="0" i="0" dirty="0">
                <a:latin typeface="Times-Roman"/>
              </a:rPr>
              <a:t>Multihomed AS – </a:t>
            </a:r>
            <a:r>
              <a:rPr lang="en-US" sz="1800" b="0" i="0" dirty="0">
                <a:latin typeface="Times-Roman"/>
              </a:rPr>
              <a:t>A multihomed AS can have more than one connection to other</a:t>
            </a:r>
          </a:p>
          <a:p>
            <a:pPr algn="l"/>
            <a:r>
              <a:rPr lang="en-US" sz="1800" b="0" i="0" dirty="0">
                <a:latin typeface="Times-Roman"/>
              </a:rPr>
              <a:t>ASs, but it does not allow data traffic to pass through it.</a:t>
            </a:r>
            <a:r>
              <a:rPr lang="en-IN" altLang="en-US" sz="1800" b="0" i="0" dirty="0">
                <a:latin typeface="Times-Roman"/>
              </a:rPr>
              <a:t>– don’t allow traffic but provides service </a:t>
            </a:r>
            <a:r>
              <a:rPr lang="en-IN" altLang="en-US" sz="1800" b="0" i="0" dirty="0" err="1">
                <a:latin typeface="Times-Roman"/>
              </a:rPr>
              <a:t>Eg</a:t>
            </a:r>
            <a:r>
              <a:rPr lang="en-IN" altLang="en-US" sz="1800" b="0" i="0" dirty="0">
                <a:latin typeface="Times-Roman"/>
              </a:rPr>
              <a:t>: customer who use more than one provider</a:t>
            </a:r>
          </a:p>
          <a:p>
            <a:pPr algn="just"/>
            <a:endParaRPr lang="en-IN" altLang="en-US" sz="1800" b="0" i="0" dirty="0">
              <a:latin typeface="Times-Roman"/>
            </a:endParaRPr>
          </a:p>
          <a:p>
            <a:pPr algn="l"/>
            <a:r>
              <a:rPr lang="en-IN" altLang="en-US" sz="1800" b="0" i="0" dirty="0">
                <a:latin typeface="Times-Roman"/>
              </a:rPr>
              <a:t>Transient AS –  </a:t>
            </a:r>
            <a:r>
              <a:rPr lang="en-US" sz="1800" b="0" i="0" dirty="0">
                <a:latin typeface="Times-Roman"/>
              </a:rPr>
              <a:t>A transient AS is connected to more than one other AS and also</a:t>
            </a:r>
          </a:p>
          <a:p>
            <a:pPr algn="l"/>
            <a:r>
              <a:rPr lang="en-US" sz="1800" b="0" i="0" dirty="0">
                <a:latin typeface="Times-Roman"/>
              </a:rPr>
              <a:t>allows the traffic to pass through </a:t>
            </a:r>
            <a:r>
              <a:rPr lang="en-IN" altLang="en-US" sz="1800" b="0" i="0" dirty="0" err="1">
                <a:latin typeface="Times-Roman"/>
              </a:rPr>
              <a:t>Eg</a:t>
            </a:r>
            <a:r>
              <a:rPr lang="en-IN" altLang="en-US" sz="1800" b="0" i="0" dirty="0">
                <a:latin typeface="Times-Roman"/>
              </a:rPr>
              <a:t>: provider and backbone </a:t>
            </a:r>
            <a:r>
              <a:rPr lang="en-IN" altLang="en-US" sz="1800" b="0" i="0" dirty="0" err="1">
                <a:latin typeface="Times-Roman"/>
              </a:rPr>
              <a:t>nw</a:t>
            </a:r>
            <a:endParaRPr lang="en-IN" altLang="en-US" sz="1800" b="0" i="0" dirty="0">
              <a:latin typeface="Times-Roman"/>
            </a:endParaRPr>
          </a:p>
          <a:p>
            <a:pPr algn="just"/>
            <a:endParaRPr lang="en-IN" altLang="en-US" sz="2400" b="0" i="0" dirty="0">
              <a:latin typeface="Times-Roman"/>
            </a:endParaRPr>
          </a:p>
          <a:p>
            <a:pPr algn="just"/>
            <a:endParaRPr lang="en-US" altLang="en-US" sz="2400" b="0" i="0" dirty="0">
              <a:latin typeface="Times-Roman"/>
            </a:endParaRPr>
          </a:p>
        </p:txBody>
      </p:sp>
    </p:spTree>
    <p:extLst>
      <p:ext uri="{BB962C8B-B14F-4D97-AF65-F5344CB8AC3E}">
        <p14:creationId xmlns:p14="http://schemas.microsoft.com/office/powerpoint/2010/main" val="3461919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583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5904180"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Routing Information Protocol</a:t>
            </a:r>
          </a:p>
        </p:txBody>
      </p:sp>
      <p:sp>
        <p:nvSpPr>
          <p:cNvPr id="58379" name="Rectangle 10"/>
          <p:cNvSpPr>
            <a:spLocks noChangeArrowheads="1"/>
          </p:cNvSpPr>
          <p:nvPr/>
        </p:nvSpPr>
        <p:spPr bwMode="auto">
          <a:xfrm>
            <a:off x="381000" y="1293813"/>
            <a:ext cx="7924800" cy="37856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b="0" i="0" dirty="0">
                <a:latin typeface="Times-Roman"/>
              </a:rPr>
              <a:t>RIP was started as part of the Xerox Network System (XNS), but it was the Berkeley Software Distribution (BSD) version of UNIX that helped make the use of RIP widespread.</a:t>
            </a:r>
          </a:p>
          <a:p>
            <a:pPr algn="just"/>
            <a:r>
              <a:rPr lang="en-US" altLang="en-US" sz="2400" b="0" i="0" dirty="0">
                <a:latin typeface="Times-Roman"/>
              </a:rPr>
              <a:t>Uses distance vector</a:t>
            </a:r>
          </a:p>
          <a:p>
            <a:pPr algn="just"/>
            <a:endParaRPr lang="en-US" altLang="en-US" sz="2400" b="0" i="0" dirty="0">
              <a:latin typeface="Times-Roman"/>
            </a:endParaRPr>
          </a:p>
          <a:p>
            <a:r>
              <a:rPr lang="en-US" altLang="en-US" sz="2400" b="0" i="0" dirty="0">
                <a:latin typeface="Times-Roman"/>
              </a:rPr>
              <a:t>1. </a:t>
            </a:r>
            <a:r>
              <a:rPr lang="en-IN" sz="2400" b="0" i="0" dirty="0">
                <a:latin typeface="Times-Roman"/>
              </a:rPr>
              <a:t>RIP routers advertise the cost of reaching different</a:t>
            </a:r>
          </a:p>
          <a:p>
            <a:r>
              <a:rPr lang="en-IN" sz="2400" b="0" i="0" dirty="0">
                <a:latin typeface="Times-Roman"/>
              </a:rPr>
              <a:t>Networks (destination resides) instead of reaching other nodes in a theoretical graph</a:t>
            </a:r>
          </a:p>
          <a:p>
            <a:endParaRPr lang="en-US" sz="2400" b="0" i="0" dirty="0">
              <a:latin typeface="Times-Roman"/>
            </a:endParaRPr>
          </a:p>
          <a:p>
            <a:r>
              <a:rPr lang="en-US" altLang="en-US" sz="2400" b="0" i="0" dirty="0">
                <a:latin typeface="Times-Roman"/>
              </a:rPr>
              <a:t>2. Cost here is hop count (max 15)</a:t>
            </a:r>
          </a:p>
        </p:txBody>
      </p:sp>
    </p:spTree>
    <p:extLst>
      <p:ext uri="{BB962C8B-B14F-4D97-AF65-F5344CB8AC3E}">
        <p14:creationId xmlns:p14="http://schemas.microsoft.com/office/powerpoint/2010/main" val="3176590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Hop counts in RIP</a:t>
            </a:r>
          </a:p>
        </p:txBody>
      </p:sp>
      <p:pic>
        <p:nvPicPr>
          <p:cNvPr id="91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87169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3249613"/>
            <a:ext cx="6046787"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3200400"/>
            <a:ext cx="3771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3675" y="3098800"/>
            <a:ext cx="1457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4149080"/>
            <a:ext cx="2105372" cy="162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79912" y="12224"/>
            <a:ext cx="2261532" cy="17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6362" y="0"/>
            <a:ext cx="2393404" cy="184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3640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1143"/>
                                        </p:tgtEl>
                                        <p:attrNameLst>
                                          <p:attrName>style.visibility</p:attrName>
                                        </p:attrNameLst>
                                      </p:cBhvr>
                                      <p:to>
                                        <p:strVal val="visible"/>
                                      </p:to>
                                    </p:set>
                                    <p:animEffect transition="in" filter="wipe(left)">
                                      <p:cBhvr>
                                        <p:cTn id="11" dur="500"/>
                                        <p:tgtEl>
                                          <p:spTgt spid="911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1145"/>
                                        </p:tgtEl>
                                        <p:attrNameLst>
                                          <p:attrName>style.visibility</p:attrName>
                                        </p:attrNameLst>
                                      </p:cBhvr>
                                      <p:to>
                                        <p:strVal val="visible"/>
                                      </p:to>
                                    </p:set>
                                    <p:animEffect transition="in" filter="wipe(left)">
                                      <p:cBhvr>
                                        <p:cTn id="16" dur="500"/>
                                        <p:tgtEl>
                                          <p:spTgt spid="911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91146"/>
                                        </p:tgtEl>
                                        <p:attrNameLst>
                                          <p:attrName>style.visibility</p:attrName>
                                        </p:attrNameLst>
                                      </p:cBhvr>
                                      <p:to>
                                        <p:strVal val="visible"/>
                                      </p:to>
                                    </p:set>
                                    <p:animEffect transition="in" filter="wipe(left)">
                                      <p:cBhvr>
                                        <p:cTn id="21" dur="500"/>
                                        <p:tgtEl>
                                          <p:spTgt spid="9114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07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685351"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a:solidFill>
                  <a:schemeClr val="hlink"/>
                </a:solidFill>
                <a:effectLst>
                  <a:outerShdw blurRad="38100" dist="38100" dir="2700000" algn="tl">
                    <a:srgbClr val="C0C0C0"/>
                  </a:outerShdw>
                </a:effectLst>
                <a:latin typeface="Times New Roman" pitchFamily="18" charset="0"/>
              </a:rPr>
              <a:t>General Idea</a:t>
            </a:r>
          </a:p>
        </p:txBody>
      </p:sp>
      <p:sp>
        <p:nvSpPr>
          <p:cNvPr id="30731" name="Rectangle 10"/>
          <p:cNvSpPr>
            <a:spLocks noChangeArrowheads="1"/>
          </p:cNvSpPr>
          <p:nvPr/>
        </p:nvSpPr>
        <p:spPr bwMode="auto">
          <a:xfrm>
            <a:off x="366713" y="924723"/>
            <a:ext cx="7924800" cy="52629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457200" indent="-457200" algn="just">
              <a:buFont typeface="Arial" panose="020B0604020202020204" pitchFamily="34" charset="0"/>
              <a:buChar char="•"/>
            </a:pPr>
            <a:r>
              <a:rPr lang="en-US" altLang="en-US" sz="2800" b="0" i="0" dirty="0">
                <a:latin typeface="Times New Roman" panose="02020603050405020304" pitchFamily="18" charset="0"/>
              </a:rPr>
              <a:t>In unicast routing, a packet is routed, hop by hop, from its source to its destination by the help of forwarding tables. </a:t>
            </a:r>
          </a:p>
          <a:p>
            <a:pPr marL="457200" indent="-457200" algn="just">
              <a:buFont typeface="Arial" panose="020B0604020202020204" pitchFamily="34" charset="0"/>
              <a:buChar char="•"/>
            </a:pPr>
            <a:r>
              <a:rPr lang="en-US" altLang="en-US" sz="2800" b="0" i="0" dirty="0">
                <a:latin typeface="Times New Roman" panose="02020603050405020304" pitchFamily="18" charset="0"/>
              </a:rPr>
              <a:t>The source host needs no forwarding table because it delivers its packet to the default router in its local network. </a:t>
            </a:r>
          </a:p>
          <a:p>
            <a:pPr marL="457200" indent="-457200" algn="just">
              <a:buFont typeface="Arial" panose="020B0604020202020204" pitchFamily="34" charset="0"/>
              <a:buChar char="•"/>
            </a:pPr>
            <a:r>
              <a:rPr lang="en-US" altLang="en-US" sz="2800" b="0" i="0" dirty="0">
                <a:latin typeface="Times New Roman" panose="02020603050405020304" pitchFamily="18" charset="0"/>
              </a:rPr>
              <a:t>The destination host needs no forwarding table either because it receives the packet from its default router in its local network. </a:t>
            </a:r>
          </a:p>
          <a:p>
            <a:pPr marL="457200" indent="-457200" algn="just">
              <a:buFont typeface="Arial" panose="020B0604020202020204" pitchFamily="34" charset="0"/>
              <a:buChar char="•"/>
            </a:pPr>
            <a:r>
              <a:rPr lang="en-US" altLang="en-US" sz="2800" b="0" i="0" dirty="0">
                <a:latin typeface="Times New Roman" panose="02020603050405020304" pitchFamily="18" charset="0"/>
              </a:rPr>
              <a:t>This means that only the routers that glue together the networks in the internet need forwarding tables. </a:t>
            </a:r>
          </a:p>
        </p:txBody>
      </p:sp>
    </p:spTree>
    <p:extLst>
      <p:ext uri="{BB962C8B-B14F-4D97-AF65-F5344CB8AC3E}">
        <p14:creationId xmlns:p14="http://schemas.microsoft.com/office/powerpoint/2010/main" val="38575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Forwarding tables</a:t>
            </a:r>
          </a:p>
        </p:txBody>
      </p:sp>
      <p:pic>
        <p:nvPicPr>
          <p:cNvPr id="921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838200"/>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2788"/>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8" y="3962400"/>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59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p:cTn id="7" dur="500" fill="hold"/>
                                        <p:tgtEl>
                                          <p:spTgt spid="92165"/>
                                        </p:tgtEl>
                                        <p:attrNameLst>
                                          <p:attrName>ppt_w</p:attrName>
                                        </p:attrNameLst>
                                      </p:cBhvr>
                                      <p:tavLst>
                                        <p:tav tm="0">
                                          <p:val>
                                            <p:fltVal val="0"/>
                                          </p:val>
                                        </p:tav>
                                        <p:tav tm="100000">
                                          <p:val>
                                            <p:strVal val="#ppt_w"/>
                                          </p:val>
                                        </p:tav>
                                      </p:tavLst>
                                    </p:anim>
                                    <p:anim calcmode="lin" valueType="num">
                                      <p:cBhvr>
                                        <p:cTn id="8" dur="500" fill="hold"/>
                                        <p:tgtEl>
                                          <p:spTgt spid="92165"/>
                                        </p:tgtEl>
                                        <p:attrNameLst>
                                          <p:attrName>ppt_h</p:attrName>
                                        </p:attrNameLst>
                                      </p:cBhvr>
                                      <p:tavLst>
                                        <p:tav tm="0">
                                          <p:val>
                                            <p:fltVal val="0"/>
                                          </p:val>
                                        </p:tav>
                                        <p:tav tm="100000">
                                          <p:val>
                                            <p:strVal val="#ppt_h"/>
                                          </p:val>
                                        </p:tav>
                                      </p:tavLst>
                                    </p:anim>
                                    <p:animEffect transition="in" filter="fade">
                                      <p:cBhvr>
                                        <p:cTn id="9" dur="500"/>
                                        <p:tgtEl>
                                          <p:spTgt spid="9216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92166"/>
                                        </p:tgtEl>
                                        <p:attrNameLst>
                                          <p:attrName>style.visibility</p:attrName>
                                        </p:attrNameLst>
                                      </p:cBhvr>
                                      <p:to>
                                        <p:strVal val="visible"/>
                                      </p:to>
                                    </p:set>
                                    <p:anim calcmode="lin" valueType="num">
                                      <p:cBhvr>
                                        <p:cTn id="14" dur="500" fill="hold"/>
                                        <p:tgtEl>
                                          <p:spTgt spid="92166"/>
                                        </p:tgtEl>
                                        <p:attrNameLst>
                                          <p:attrName>ppt_w</p:attrName>
                                        </p:attrNameLst>
                                      </p:cBhvr>
                                      <p:tavLst>
                                        <p:tav tm="0">
                                          <p:val>
                                            <p:fltVal val="0"/>
                                          </p:val>
                                        </p:tav>
                                        <p:tav tm="100000">
                                          <p:val>
                                            <p:strVal val="#ppt_w"/>
                                          </p:val>
                                        </p:tav>
                                      </p:tavLst>
                                    </p:anim>
                                    <p:anim calcmode="lin" valueType="num">
                                      <p:cBhvr>
                                        <p:cTn id="15" dur="500" fill="hold"/>
                                        <p:tgtEl>
                                          <p:spTgt spid="92166"/>
                                        </p:tgtEl>
                                        <p:attrNameLst>
                                          <p:attrName>ppt_h</p:attrName>
                                        </p:attrNameLst>
                                      </p:cBhvr>
                                      <p:tavLst>
                                        <p:tav tm="0">
                                          <p:val>
                                            <p:fltVal val="0"/>
                                          </p:val>
                                        </p:tav>
                                        <p:tav tm="100000">
                                          <p:val>
                                            <p:strVal val="#ppt_h"/>
                                          </p:val>
                                        </p:tav>
                                      </p:tavLst>
                                    </p:anim>
                                    <p:animEffect transition="in" filter="fade">
                                      <p:cBhvr>
                                        <p:cTn id="16" dur="500"/>
                                        <p:tgtEl>
                                          <p:spTgt spid="921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92167"/>
                                        </p:tgtEl>
                                        <p:attrNameLst>
                                          <p:attrName>style.visibility</p:attrName>
                                        </p:attrNameLst>
                                      </p:cBhvr>
                                      <p:to>
                                        <p:strVal val="visible"/>
                                      </p:to>
                                    </p:set>
                                    <p:anim calcmode="lin" valueType="num">
                                      <p:cBhvr>
                                        <p:cTn id="21" dur="500" fill="hold"/>
                                        <p:tgtEl>
                                          <p:spTgt spid="92167"/>
                                        </p:tgtEl>
                                        <p:attrNameLst>
                                          <p:attrName>ppt_w</p:attrName>
                                        </p:attrNameLst>
                                      </p:cBhvr>
                                      <p:tavLst>
                                        <p:tav tm="0">
                                          <p:val>
                                            <p:fltVal val="0"/>
                                          </p:val>
                                        </p:tav>
                                        <p:tav tm="100000">
                                          <p:val>
                                            <p:strVal val="#ppt_w"/>
                                          </p:val>
                                        </p:tav>
                                      </p:tavLst>
                                    </p:anim>
                                    <p:anim calcmode="lin" valueType="num">
                                      <p:cBhvr>
                                        <p:cTn id="22" dur="500" fill="hold"/>
                                        <p:tgtEl>
                                          <p:spTgt spid="92167"/>
                                        </p:tgtEl>
                                        <p:attrNameLst>
                                          <p:attrName>ppt_h</p:attrName>
                                        </p:attrNameLst>
                                      </p:cBhvr>
                                      <p:tavLst>
                                        <p:tav tm="0">
                                          <p:val>
                                            <p:fltVal val="0"/>
                                          </p:val>
                                        </p:tav>
                                        <p:tav tm="100000">
                                          <p:val>
                                            <p:strVal val="#ppt_h"/>
                                          </p:val>
                                        </p:tav>
                                      </p:tavLst>
                                    </p:anim>
                                    <p:animEffect transition="in" filter="fade">
                                      <p:cBhvr>
                                        <p:cTn id="23" dur="500"/>
                                        <p:tgtEl>
                                          <p:spTgt spid="92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RIP message format</a:t>
            </a:r>
          </a:p>
        </p:txBody>
      </p:sp>
      <p:pic>
        <p:nvPicPr>
          <p:cNvPr id="931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990600"/>
            <a:ext cx="51530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6364" y="3822700"/>
            <a:ext cx="359568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auto">
          <a:xfrm>
            <a:off x="6444208" y="990600"/>
            <a:ext cx="2016224"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IN" altLang="en-US" sz="2400" b="0" i="0" dirty="0">
                <a:latin typeface="Times-Roman"/>
              </a:rPr>
              <a:t>RIP port no - 520</a:t>
            </a:r>
            <a:endParaRPr lang="en-US" altLang="en-US" sz="2400" b="0" i="0" dirty="0">
              <a:latin typeface="Times-Roman"/>
            </a:endParaRPr>
          </a:p>
        </p:txBody>
      </p:sp>
    </p:spTree>
    <p:extLst>
      <p:ext uri="{BB962C8B-B14F-4D97-AF65-F5344CB8AC3E}">
        <p14:creationId xmlns:p14="http://schemas.microsoft.com/office/powerpoint/2010/main" val="295612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93190"/>
                                        </p:tgtEl>
                                        <p:attrNameLst>
                                          <p:attrName>style.visibility</p:attrName>
                                        </p:attrNameLst>
                                      </p:cBhvr>
                                      <p:to>
                                        <p:strVal val="visible"/>
                                      </p:to>
                                    </p:set>
                                    <p:animEffect transition="in" filter="wipe(down)">
                                      <p:cBhvr>
                                        <p:cTn id="11" dur="580">
                                          <p:stCondLst>
                                            <p:cond delay="0"/>
                                          </p:stCondLst>
                                        </p:cTn>
                                        <p:tgtEl>
                                          <p:spTgt spid="93190"/>
                                        </p:tgtEl>
                                      </p:cBhvr>
                                    </p:animEffect>
                                    <p:anim calcmode="lin" valueType="num">
                                      <p:cBhvr>
                                        <p:cTn id="12" dur="1822" tmFilter="0,0; 0.14,0.36; 0.43,0.73; 0.71,0.91; 1.0,1.0">
                                          <p:stCondLst>
                                            <p:cond delay="0"/>
                                          </p:stCondLst>
                                        </p:cTn>
                                        <p:tgtEl>
                                          <p:spTgt spid="9319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9319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9319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9319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93190"/>
                                        </p:tgtEl>
                                        <p:attrNameLst>
                                          <p:attrName>ppt_y</p:attrName>
                                        </p:attrNameLst>
                                      </p:cBhvr>
                                      <p:tavLst>
                                        <p:tav tm="0" fmla="#ppt_y-sin(pi*$)/81">
                                          <p:val>
                                            <p:fltVal val="0"/>
                                          </p:val>
                                        </p:tav>
                                        <p:tav tm="100000">
                                          <p:val>
                                            <p:fltVal val="1"/>
                                          </p:val>
                                        </p:tav>
                                      </p:tavLst>
                                    </p:anim>
                                    <p:animScale>
                                      <p:cBhvr>
                                        <p:cTn id="17" dur="26">
                                          <p:stCondLst>
                                            <p:cond delay="650"/>
                                          </p:stCondLst>
                                        </p:cTn>
                                        <p:tgtEl>
                                          <p:spTgt spid="93190"/>
                                        </p:tgtEl>
                                      </p:cBhvr>
                                      <p:to x="100000" y="60000"/>
                                    </p:animScale>
                                    <p:animScale>
                                      <p:cBhvr>
                                        <p:cTn id="18" dur="166" decel="50000">
                                          <p:stCondLst>
                                            <p:cond delay="676"/>
                                          </p:stCondLst>
                                        </p:cTn>
                                        <p:tgtEl>
                                          <p:spTgt spid="93190"/>
                                        </p:tgtEl>
                                      </p:cBhvr>
                                      <p:to x="100000" y="100000"/>
                                    </p:animScale>
                                    <p:animScale>
                                      <p:cBhvr>
                                        <p:cTn id="19" dur="26">
                                          <p:stCondLst>
                                            <p:cond delay="1312"/>
                                          </p:stCondLst>
                                        </p:cTn>
                                        <p:tgtEl>
                                          <p:spTgt spid="93190"/>
                                        </p:tgtEl>
                                      </p:cBhvr>
                                      <p:to x="100000" y="80000"/>
                                    </p:animScale>
                                    <p:animScale>
                                      <p:cBhvr>
                                        <p:cTn id="20" dur="166" decel="50000">
                                          <p:stCondLst>
                                            <p:cond delay="1338"/>
                                          </p:stCondLst>
                                        </p:cTn>
                                        <p:tgtEl>
                                          <p:spTgt spid="93190"/>
                                        </p:tgtEl>
                                      </p:cBhvr>
                                      <p:to x="100000" y="100000"/>
                                    </p:animScale>
                                    <p:animScale>
                                      <p:cBhvr>
                                        <p:cTn id="21" dur="26">
                                          <p:stCondLst>
                                            <p:cond delay="1642"/>
                                          </p:stCondLst>
                                        </p:cTn>
                                        <p:tgtEl>
                                          <p:spTgt spid="93190"/>
                                        </p:tgtEl>
                                      </p:cBhvr>
                                      <p:to x="100000" y="90000"/>
                                    </p:animScale>
                                    <p:animScale>
                                      <p:cBhvr>
                                        <p:cTn id="22" dur="166" decel="50000">
                                          <p:stCondLst>
                                            <p:cond delay="1668"/>
                                          </p:stCondLst>
                                        </p:cTn>
                                        <p:tgtEl>
                                          <p:spTgt spid="93190"/>
                                        </p:tgtEl>
                                      </p:cBhvr>
                                      <p:to x="100000" y="100000"/>
                                    </p:animScale>
                                    <p:animScale>
                                      <p:cBhvr>
                                        <p:cTn id="23" dur="26">
                                          <p:stCondLst>
                                            <p:cond delay="1808"/>
                                          </p:stCondLst>
                                        </p:cTn>
                                        <p:tgtEl>
                                          <p:spTgt spid="93190"/>
                                        </p:tgtEl>
                                      </p:cBhvr>
                                      <p:to x="100000" y="95000"/>
                                    </p:animScale>
                                    <p:animScale>
                                      <p:cBhvr>
                                        <p:cTn id="24" dur="166" decel="50000">
                                          <p:stCondLst>
                                            <p:cond delay="1834"/>
                                          </p:stCondLst>
                                        </p:cTn>
                                        <p:tgtEl>
                                          <p:spTgt spid="931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0"/>
          <p:cNvSpPr txBox="1">
            <a:spLocks noChangeArrowheads="1"/>
          </p:cNvSpPr>
          <p:nvPr/>
        </p:nvSpPr>
        <p:spPr bwMode="auto">
          <a:xfrm>
            <a:off x="76200" y="696913"/>
            <a:ext cx="8839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342900" indent="-342900">
              <a:buFont typeface="Arial" panose="020B0604020202020204" pitchFamily="34" charset="0"/>
              <a:buChar char="•"/>
            </a:pPr>
            <a:r>
              <a:rPr lang="en-IN" sz="2000" b="0" i="0" dirty="0"/>
              <a:t>Instead of sending only distance vectors, a router needs to send the whole contents of its forwarding table in a response message.</a:t>
            </a:r>
          </a:p>
          <a:p>
            <a:pPr marL="342900" indent="-342900">
              <a:buFont typeface="Arial" panose="020B0604020202020204" pitchFamily="34" charset="0"/>
              <a:buChar char="•"/>
            </a:pPr>
            <a:r>
              <a:rPr lang="en-IN" sz="2000" b="0" i="0" dirty="0"/>
              <a:t>The receiver adds one hop to each cost and changes the next router field to the address of the sending router. We call each route in the modified forwarding table the </a:t>
            </a:r>
            <a:r>
              <a:rPr lang="en-IN" sz="2000" b="0" dirty="0"/>
              <a:t>received route </a:t>
            </a:r>
            <a:r>
              <a:rPr lang="en-IN" sz="2000" b="0" i="0" dirty="0"/>
              <a:t>and each route in the old forwarding table the </a:t>
            </a:r>
            <a:r>
              <a:rPr lang="en-IN" sz="2000" b="0" dirty="0"/>
              <a:t>old route</a:t>
            </a:r>
            <a:r>
              <a:rPr lang="en-IN" sz="2000" b="0" i="0" dirty="0"/>
              <a:t>.</a:t>
            </a:r>
          </a:p>
          <a:p>
            <a:pPr marL="342900" indent="-342900">
              <a:buFont typeface="Arial" panose="020B0604020202020204" pitchFamily="34" charset="0"/>
              <a:buChar char="•"/>
            </a:pPr>
            <a:r>
              <a:rPr lang="en-IN" sz="2000" b="0" i="0" dirty="0"/>
              <a:t>The received router selects the old routes as the new ones except in the following three cases:</a:t>
            </a:r>
          </a:p>
          <a:p>
            <a:pPr lvl="1"/>
            <a:r>
              <a:rPr lang="en-IN" sz="2000" i="0" dirty="0"/>
              <a:t>1. </a:t>
            </a:r>
            <a:r>
              <a:rPr lang="en-IN" sz="2000" b="0" i="0" dirty="0"/>
              <a:t>New entry -added to the route.</a:t>
            </a:r>
          </a:p>
          <a:p>
            <a:pPr lvl="1"/>
            <a:r>
              <a:rPr lang="en-IN" sz="2000" i="0" dirty="0"/>
              <a:t>2. </a:t>
            </a:r>
            <a:r>
              <a:rPr lang="en-IN" sz="2000" b="0" i="0" dirty="0"/>
              <a:t>Less cost - selected as the new one.</a:t>
            </a:r>
          </a:p>
          <a:p>
            <a:pPr lvl="1"/>
            <a:r>
              <a:rPr lang="en-IN" sz="2000" i="0" dirty="0"/>
              <a:t>3. </a:t>
            </a:r>
            <a:r>
              <a:rPr lang="en-IN" sz="2000" b="0" i="0" dirty="0"/>
              <a:t>Cost RR &gt; old route, next hop –same - selected as the new one. This is the case where the route was actually advertised by the same router in the past, but now the situation has been changed</a:t>
            </a:r>
          </a:p>
          <a:p>
            <a:pPr marL="342900" indent="-342900">
              <a:buFont typeface="Arial" panose="020B0604020202020204" pitchFamily="34" charset="0"/>
              <a:buChar char="•"/>
            </a:pPr>
            <a:r>
              <a:rPr lang="en-IN" sz="2000" b="0" i="0" dirty="0"/>
              <a:t>RIP Timers</a:t>
            </a:r>
          </a:p>
          <a:p>
            <a:pPr marL="342900" indent="-342900">
              <a:buFont typeface="Arial" panose="020B0604020202020204" pitchFamily="34" charset="0"/>
              <a:buChar char="•"/>
            </a:pPr>
            <a:r>
              <a:rPr lang="en-IN" sz="2000" b="0" i="0" dirty="0"/>
              <a:t>Periodic Timer –update</a:t>
            </a:r>
          </a:p>
          <a:p>
            <a:pPr marL="342900" indent="-342900">
              <a:buFont typeface="Arial" panose="020B0604020202020204" pitchFamily="34" charset="0"/>
              <a:buChar char="•"/>
            </a:pPr>
            <a:r>
              <a:rPr lang="en-IN" sz="2000" b="0" i="0" dirty="0"/>
              <a:t>Expiration Timer – 180 s –validity of route – receives update – no response – makes 16</a:t>
            </a:r>
          </a:p>
          <a:p>
            <a:pPr marL="342900" indent="-342900">
              <a:buFont typeface="Arial" panose="020B0604020202020204" pitchFamily="34" charset="0"/>
              <a:buChar char="•"/>
            </a:pPr>
            <a:r>
              <a:rPr lang="en-IN" sz="2000" b="0" i="0" dirty="0"/>
              <a:t>Garbage collection Timer – before purging from RT -120s</a:t>
            </a:r>
          </a:p>
        </p:txBody>
      </p:sp>
      <p:grpSp>
        <p:nvGrpSpPr>
          <p:cNvPr id="63491" name="Group 23"/>
          <p:cNvGrpSpPr>
            <a:grpSpLocks/>
          </p:cNvGrpSpPr>
          <p:nvPr/>
        </p:nvGrpSpPr>
        <p:grpSpPr bwMode="auto">
          <a:xfrm>
            <a:off x="0" y="0"/>
            <a:ext cx="9144000" cy="609600"/>
            <a:chOff x="0" y="2448"/>
            <a:chExt cx="5760" cy="384"/>
          </a:xfrm>
        </p:grpSpPr>
        <p:sp>
          <p:nvSpPr>
            <p:cNvPr id="63493"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915" cy="368"/>
            </a:xfrm>
            <a:prstGeom prst="rect">
              <a:avLst/>
            </a:prstGeom>
            <a:solidFill>
              <a:srgbClr val="2CB843"/>
            </a:solidFill>
            <a:ln w="9525">
              <a:solidFill>
                <a:srgbClr val="00CC00"/>
              </a:solidFill>
              <a:miter lim="800000"/>
              <a:headEnd/>
              <a:tailEnd/>
            </a:ln>
            <a:effectLst/>
          </p:spPr>
          <p:txBody>
            <a:bodyPr wrap="none">
              <a:spAutoFit/>
            </a:bodyPr>
            <a:lstStyle/>
            <a:p>
              <a:pPr eaLnBrk="0" hangingPunct="0">
                <a:defRPr/>
              </a:pPr>
              <a:r>
                <a:rPr lang="en-US" dirty="0">
                  <a:solidFill>
                    <a:schemeClr val="bg1"/>
                  </a:solidFill>
                  <a:latin typeface="+mj-lt"/>
                  <a:ea typeface="Adobe Gothic Std B" pitchFamily="34" charset="-128"/>
                </a:rPr>
                <a:t>RIP Algorithm</a:t>
              </a:r>
            </a:p>
          </p:txBody>
        </p:sp>
      </p:grpSp>
    </p:spTree>
    <p:extLst>
      <p:ext uri="{BB962C8B-B14F-4D97-AF65-F5344CB8AC3E}">
        <p14:creationId xmlns:p14="http://schemas.microsoft.com/office/powerpoint/2010/main" val="3333339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14"/>
          <p:cNvSpPr>
            <a:spLocks noChangeArrowheads="1"/>
          </p:cNvSpPr>
          <p:nvPr/>
        </p:nvSpPr>
        <p:spPr bwMode="auto">
          <a:xfrm>
            <a:off x="152400" y="133350"/>
            <a:ext cx="86868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Example of an autonomous system using RIP (Part I)</a:t>
            </a:r>
          </a:p>
        </p:txBody>
      </p:sp>
      <p:pic>
        <p:nvPicPr>
          <p:cNvPr id="94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914400"/>
            <a:ext cx="6500812"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3" y="4495800"/>
            <a:ext cx="81089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325" y="6019800"/>
            <a:ext cx="40481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1"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9838" y="2836863"/>
            <a:ext cx="2338387"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303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94219"/>
                                        </p:tgtEl>
                                        <p:attrNameLst>
                                          <p:attrName>style.visibility</p:attrName>
                                        </p:attrNameLst>
                                      </p:cBhvr>
                                      <p:to>
                                        <p:strVal val="visible"/>
                                      </p:to>
                                    </p:set>
                                    <p:animEffect transition="in" filter="fade">
                                      <p:cBhvr>
                                        <p:cTn id="11" dur="2000"/>
                                        <p:tgtEl>
                                          <p:spTgt spid="94219"/>
                                        </p:tgtEl>
                                      </p:cBhvr>
                                    </p:animEffect>
                                    <p:anim calcmode="lin" valueType="num">
                                      <p:cBhvr>
                                        <p:cTn id="12" dur="2000" fill="hold"/>
                                        <p:tgtEl>
                                          <p:spTgt spid="94219"/>
                                        </p:tgtEl>
                                        <p:attrNameLst>
                                          <p:attrName>ppt_w</p:attrName>
                                        </p:attrNameLst>
                                      </p:cBhvr>
                                      <p:tavLst>
                                        <p:tav tm="0" fmla="#ppt_w*sin(2.5*pi*$)">
                                          <p:val>
                                            <p:fltVal val="0"/>
                                          </p:val>
                                        </p:tav>
                                        <p:tav tm="100000">
                                          <p:val>
                                            <p:fltVal val="1"/>
                                          </p:val>
                                        </p:tav>
                                      </p:tavLst>
                                    </p:anim>
                                    <p:anim calcmode="lin" valueType="num">
                                      <p:cBhvr>
                                        <p:cTn id="13" dur="2000" fill="hold"/>
                                        <p:tgtEl>
                                          <p:spTgt spid="94219"/>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6" presetClass="entr" presetSubtype="0" fill="hold" nodeType="clickEffect">
                                  <p:stCondLst>
                                    <p:cond delay="0"/>
                                  </p:stCondLst>
                                  <p:childTnLst>
                                    <p:set>
                                      <p:cBhvr>
                                        <p:cTn id="17" dur="1" fill="hold">
                                          <p:stCondLst>
                                            <p:cond delay="0"/>
                                          </p:stCondLst>
                                        </p:cTn>
                                        <p:tgtEl>
                                          <p:spTgt spid="94221"/>
                                        </p:tgtEl>
                                        <p:attrNameLst>
                                          <p:attrName>style.visibility</p:attrName>
                                        </p:attrNameLst>
                                      </p:cBhvr>
                                      <p:to>
                                        <p:strVal val="visible"/>
                                      </p:to>
                                    </p:set>
                                    <p:animEffect transition="in" filter="wipe(down)">
                                      <p:cBhvr>
                                        <p:cTn id="18" dur="580">
                                          <p:stCondLst>
                                            <p:cond delay="0"/>
                                          </p:stCondLst>
                                        </p:cTn>
                                        <p:tgtEl>
                                          <p:spTgt spid="94221"/>
                                        </p:tgtEl>
                                      </p:cBhvr>
                                    </p:animEffect>
                                    <p:anim calcmode="lin" valueType="num">
                                      <p:cBhvr>
                                        <p:cTn id="19" dur="1822" tmFilter="0,0; 0.14,0.36; 0.43,0.73; 0.71,0.91; 1.0,1.0">
                                          <p:stCondLst>
                                            <p:cond delay="0"/>
                                          </p:stCondLst>
                                        </p:cTn>
                                        <p:tgtEl>
                                          <p:spTgt spid="94221"/>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4221"/>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4221"/>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4221"/>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4221"/>
                                        </p:tgtEl>
                                        <p:attrNameLst>
                                          <p:attrName>ppt_y</p:attrName>
                                        </p:attrNameLst>
                                      </p:cBhvr>
                                      <p:tavLst>
                                        <p:tav tm="0" fmla="#ppt_y-sin(pi*$)/81">
                                          <p:val>
                                            <p:fltVal val="0"/>
                                          </p:val>
                                        </p:tav>
                                        <p:tav tm="100000">
                                          <p:val>
                                            <p:fltVal val="1"/>
                                          </p:val>
                                        </p:tav>
                                      </p:tavLst>
                                    </p:anim>
                                    <p:animScale>
                                      <p:cBhvr>
                                        <p:cTn id="24" dur="26">
                                          <p:stCondLst>
                                            <p:cond delay="650"/>
                                          </p:stCondLst>
                                        </p:cTn>
                                        <p:tgtEl>
                                          <p:spTgt spid="94221"/>
                                        </p:tgtEl>
                                      </p:cBhvr>
                                      <p:to x="100000" y="60000"/>
                                    </p:animScale>
                                    <p:animScale>
                                      <p:cBhvr>
                                        <p:cTn id="25" dur="166" decel="50000">
                                          <p:stCondLst>
                                            <p:cond delay="676"/>
                                          </p:stCondLst>
                                        </p:cTn>
                                        <p:tgtEl>
                                          <p:spTgt spid="94221"/>
                                        </p:tgtEl>
                                      </p:cBhvr>
                                      <p:to x="100000" y="100000"/>
                                    </p:animScale>
                                    <p:animScale>
                                      <p:cBhvr>
                                        <p:cTn id="26" dur="26">
                                          <p:stCondLst>
                                            <p:cond delay="1312"/>
                                          </p:stCondLst>
                                        </p:cTn>
                                        <p:tgtEl>
                                          <p:spTgt spid="94221"/>
                                        </p:tgtEl>
                                      </p:cBhvr>
                                      <p:to x="100000" y="80000"/>
                                    </p:animScale>
                                    <p:animScale>
                                      <p:cBhvr>
                                        <p:cTn id="27" dur="166" decel="50000">
                                          <p:stCondLst>
                                            <p:cond delay="1338"/>
                                          </p:stCondLst>
                                        </p:cTn>
                                        <p:tgtEl>
                                          <p:spTgt spid="94221"/>
                                        </p:tgtEl>
                                      </p:cBhvr>
                                      <p:to x="100000" y="100000"/>
                                    </p:animScale>
                                    <p:animScale>
                                      <p:cBhvr>
                                        <p:cTn id="28" dur="26">
                                          <p:stCondLst>
                                            <p:cond delay="1642"/>
                                          </p:stCondLst>
                                        </p:cTn>
                                        <p:tgtEl>
                                          <p:spTgt spid="94221"/>
                                        </p:tgtEl>
                                      </p:cBhvr>
                                      <p:to x="100000" y="90000"/>
                                    </p:animScale>
                                    <p:animScale>
                                      <p:cBhvr>
                                        <p:cTn id="29" dur="166" decel="50000">
                                          <p:stCondLst>
                                            <p:cond delay="1668"/>
                                          </p:stCondLst>
                                        </p:cTn>
                                        <p:tgtEl>
                                          <p:spTgt spid="94221"/>
                                        </p:tgtEl>
                                      </p:cBhvr>
                                      <p:to x="100000" y="100000"/>
                                    </p:animScale>
                                    <p:animScale>
                                      <p:cBhvr>
                                        <p:cTn id="30" dur="26">
                                          <p:stCondLst>
                                            <p:cond delay="1808"/>
                                          </p:stCondLst>
                                        </p:cTn>
                                        <p:tgtEl>
                                          <p:spTgt spid="94221"/>
                                        </p:tgtEl>
                                      </p:cBhvr>
                                      <p:to x="100000" y="95000"/>
                                    </p:animScale>
                                    <p:animScale>
                                      <p:cBhvr>
                                        <p:cTn id="31" dur="166" decel="50000">
                                          <p:stCondLst>
                                            <p:cond delay="1834"/>
                                          </p:stCondLst>
                                        </p:cTn>
                                        <p:tgtEl>
                                          <p:spTgt spid="94221"/>
                                        </p:tgtEl>
                                      </p:cBhvr>
                                      <p:to x="100000" y="100000"/>
                                    </p:animScale>
                                  </p:childTnLst>
                                </p:cTn>
                              </p:par>
                              <p:par>
                                <p:cTn id="32" presetID="45" presetClass="entr" presetSubtype="0" fill="hold" nodeType="withEffect">
                                  <p:stCondLst>
                                    <p:cond delay="0"/>
                                  </p:stCondLst>
                                  <p:childTnLst>
                                    <p:set>
                                      <p:cBhvr>
                                        <p:cTn id="33" dur="1" fill="hold">
                                          <p:stCondLst>
                                            <p:cond delay="0"/>
                                          </p:stCondLst>
                                        </p:cTn>
                                        <p:tgtEl>
                                          <p:spTgt spid="94220"/>
                                        </p:tgtEl>
                                        <p:attrNameLst>
                                          <p:attrName>style.visibility</p:attrName>
                                        </p:attrNameLst>
                                      </p:cBhvr>
                                      <p:to>
                                        <p:strVal val="visible"/>
                                      </p:to>
                                    </p:set>
                                    <p:animEffect transition="in" filter="fade">
                                      <p:cBhvr>
                                        <p:cTn id="34" dur="2000"/>
                                        <p:tgtEl>
                                          <p:spTgt spid="94220"/>
                                        </p:tgtEl>
                                      </p:cBhvr>
                                    </p:animEffect>
                                    <p:anim calcmode="lin" valueType="num">
                                      <p:cBhvr>
                                        <p:cTn id="35" dur="2000" fill="hold"/>
                                        <p:tgtEl>
                                          <p:spTgt spid="94220"/>
                                        </p:tgtEl>
                                        <p:attrNameLst>
                                          <p:attrName>ppt_w</p:attrName>
                                        </p:attrNameLst>
                                      </p:cBhvr>
                                      <p:tavLst>
                                        <p:tav tm="0" fmla="#ppt_w*sin(2.5*pi*$)">
                                          <p:val>
                                            <p:fltVal val="0"/>
                                          </p:val>
                                        </p:tav>
                                        <p:tav tm="100000">
                                          <p:val>
                                            <p:fltVal val="1"/>
                                          </p:val>
                                        </p:tav>
                                      </p:tavLst>
                                    </p:anim>
                                    <p:anim calcmode="lin" valueType="num">
                                      <p:cBhvr>
                                        <p:cTn id="36" dur="2000" fill="hold"/>
                                        <p:tgtEl>
                                          <p:spTgt spid="942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4"/>
          <p:cNvSpPr>
            <a:spLocks noChangeArrowheads="1"/>
          </p:cNvSpPr>
          <p:nvPr/>
        </p:nvSpPr>
        <p:spPr bwMode="auto">
          <a:xfrm>
            <a:off x="152400" y="133350"/>
            <a:ext cx="891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Example of an autonomous system using RIP (Part II)</a:t>
            </a:r>
          </a:p>
        </p:txBody>
      </p:sp>
      <p:pic>
        <p:nvPicPr>
          <p:cNvPr id="9421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637" y="692696"/>
            <a:ext cx="689292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239717"/>
            <a:ext cx="8109296" cy="199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213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94216"/>
                                        </p:tgtEl>
                                        <p:attrNameLst>
                                          <p:attrName>style.visibility</p:attrName>
                                        </p:attrNameLst>
                                      </p:cBhvr>
                                      <p:to>
                                        <p:strVal val="visible"/>
                                      </p:to>
                                    </p:set>
                                    <p:animEffect transition="in" filter="fade">
                                      <p:cBhvr>
                                        <p:cTn id="7" dur="2000"/>
                                        <p:tgtEl>
                                          <p:spTgt spid="94216"/>
                                        </p:tgtEl>
                                      </p:cBhvr>
                                    </p:animEffect>
                                    <p:anim calcmode="lin" valueType="num">
                                      <p:cBhvr>
                                        <p:cTn id="8" dur="2000" fill="hold"/>
                                        <p:tgtEl>
                                          <p:spTgt spid="94216"/>
                                        </p:tgtEl>
                                        <p:attrNameLst>
                                          <p:attrName>ppt_w</p:attrName>
                                        </p:attrNameLst>
                                      </p:cBhvr>
                                      <p:tavLst>
                                        <p:tav tm="0" fmla="#ppt_w*sin(2.5*pi*$)">
                                          <p:val>
                                            <p:fltVal val="0"/>
                                          </p:val>
                                        </p:tav>
                                        <p:tav tm="100000">
                                          <p:val>
                                            <p:fltVal val="1"/>
                                          </p:val>
                                        </p:tav>
                                      </p:tavLst>
                                    </p:anim>
                                    <p:anim calcmode="lin" valueType="num">
                                      <p:cBhvr>
                                        <p:cTn id="9" dur="2000" fill="hold"/>
                                        <p:tgtEl>
                                          <p:spTgt spid="942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665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942379"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Open Shortest Path First</a:t>
            </a:r>
          </a:p>
        </p:txBody>
      </p:sp>
      <p:sp>
        <p:nvSpPr>
          <p:cNvPr id="66571" name="Rectangle 10"/>
          <p:cNvSpPr>
            <a:spLocks noChangeArrowheads="1"/>
          </p:cNvSpPr>
          <p:nvPr/>
        </p:nvSpPr>
        <p:spPr bwMode="auto">
          <a:xfrm>
            <a:off x="381000" y="1293813"/>
            <a:ext cx="7924800"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pitchFamily="18" charset="0"/>
              </a:rPr>
              <a:t>Open Shortest Path First (OSPF) is also an </a:t>
            </a:r>
            <a:r>
              <a:rPr lang="en-US" altLang="en-US" sz="2800" b="0" i="0" dirty="0" err="1">
                <a:latin typeface="Times New Roman" panose="02020603050405020304" pitchFamily="18" charset="0"/>
              </a:rPr>
              <a:t>intradomain</a:t>
            </a:r>
            <a:r>
              <a:rPr lang="en-US" altLang="en-US" sz="2800" b="0" i="0" dirty="0">
                <a:latin typeface="Times New Roman" panose="02020603050405020304" pitchFamily="18" charset="0"/>
              </a:rPr>
              <a:t> routing protocol</a:t>
            </a:r>
          </a:p>
          <a:p>
            <a:pPr algn="just"/>
            <a:endParaRPr lang="en-US" altLang="en-US" sz="2800" b="0" i="0" dirty="0">
              <a:latin typeface="Times New Roman" panose="02020603050405020304" pitchFamily="18" charset="0"/>
            </a:endParaRPr>
          </a:p>
          <a:p>
            <a:pPr algn="just"/>
            <a:r>
              <a:rPr lang="en-US" altLang="en-US" sz="2800" b="0" i="0" dirty="0">
                <a:latin typeface="Times New Roman" panose="02020603050405020304" pitchFamily="18" charset="0"/>
              </a:rPr>
              <a:t>Cost – different type of service such as RTT, throughput– weights will vary</a:t>
            </a:r>
          </a:p>
        </p:txBody>
      </p:sp>
    </p:spTree>
    <p:extLst>
      <p:ext uri="{BB962C8B-B14F-4D97-AF65-F5344CB8AC3E}">
        <p14:creationId xmlns:p14="http://schemas.microsoft.com/office/powerpoint/2010/main" val="3465969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Metric in OSPF</a:t>
            </a:r>
          </a:p>
        </p:txBody>
      </p:sp>
      <p:pic>
        <p:nvPicPr>
          <p:cNvPr id="952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818438"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319463"/>
            <a:ext cx="55165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3319463"/>
            <a:ext cx="3424238"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4763" y="3219450"/>
            <a:ext cx="126523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712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5238"/>
                                        </p:tgtEl>
                                        <p:attrNameLst>
                                          <p:attrName>style.visibility</p:attrName>
                                        </p:attrNameLst>
                                      </p:cBhvr>
                                      <p:to>
                                        <p:strVal val="visible"/>
                                      </p:to>
                                    </p:set>
                                    <p:animEffect transition="in" filter="wipe(left)">
                                      <p:cBhvr>
                                        <p:cTn id="11" dur="500"/>
                                        <p:tgtEl>
                                          <p:spTgt spid="952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wipe(left)">
                                      <p:cBhvr>
                                        <p:cTn id="16" dur="500"/>
                                        <p:tgtEl>
                                          <p:spTgt spid="952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95241"/>
                                        </p:tgtEl>
                                        <p:attrNameLst>
                                          <p:attrName>style.visibility</p:attrName>
                                        </p:attrNameLst>
                                      </p:cBhvr>
                                      <p:to>
                                        <p:strVal val="visible"/>
                                      </p:to>
                                    </p:set>
                                    <p:animEffect transition="in" filter="wipe(left)">
                                      <p:cBhvr>
                                        <p:cTn id="21" dur="500"/>
                                        <p:tgtEl>
                                          <p:spTgt spid="95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Forwarding tables in OSPF</a:t>
            </a: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785813"/>
            <a:ext cx="300355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382" y="3900920"/>
            <a:ext cx="30035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63" y="3886200"/>
            <a:ext cx="30035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3870675" y="1052736"/>
            <a:ext cx="5093813" cy="2448272"/>
            <a:chOff x="3914086" y="1060473"/>
            <a:chExt cx="4467914" cy="1301727"/>
          </a:xfrm>
        </p:grpSpPr>
        <p:pic>
          <p:nvPicPr>
            <p:cNvPr id="6964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4086" y="1060473"/>
              <a:ext cx="4467914" cy="83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904" y="2113223"/>
              <a:ext cx="2958278" cy="24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9262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96261"/>
                                        </p:tgtEl>
                                        <p:attrNameLst>
                                          <p:attrName>style.visibility</p:attrName>
                                        </p:attrNameLst>
                                      </p:cBhvr>
                                      <p:to>
                                        <p:strVal val="visible"/>
                                      </p:to>
                                    </p:set>
                                    <p:animEffect transition="in" filter="wipe(down)">
                                      <p:cBhvr>
                                        <p:cTn id="11" dur="580">
                                          <p:stCondLst>
                                            <p:cond delay="0"/>
                                          </p:stCondLst>
                                        </p:cTn>
                                        <p:tgtEl>
                                          <p:spTgt spid="96261"/>
                                        </p:tgtEl>
                                      </p:cBhvr>
                                    </p:animEffect>
                                    <p:anim calcmode="lin" valueType="num">
                                      <p:cBhvr>
                                        <p:cTn id="12" dur="1822" tmFilter="0,0; 0.14,0.36; 0.43,0.73; 0.71,0.91; 1.0,1.0">
                                          <p:stCondLst>
                                            <p:cond delay="0"/>
                                          </p:stCondLst>
                                        </p:cTn>
                                        <p:tgtEl>
                                          <p:spTgt spid="96261"/>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96261"/>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96261"/>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96261"/>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96261"/>
                                        </p:tgtEl>
                                        <p:attrNameLst>
                                          <p:attrName>ppt_y</p:attrName>
                                        </p:attrNameLst>
                                      </p:cBhvr>
                                      <p:tavLst>
                                        <p:tav tm="0" fmla="#ppt_y-sin(pi*$)/81">
                                          <p:val>
                                            <p:fltVal val="0"/>
                                          </p:val>
                                        </p:tav>
                                        <p:tav tm="100000">
                                          <p:val>
                                            <p:fltVal val="1"/>
                                          </p:val>
                                        </p:tav>
                                      </p:tavLst>
                                    </p:anim>
                                    <p:animScale>
                                      <p:cBhvr>
                                        <p:cTn id="17" dur="26">
                                          <p:stCondLst>
                                            <p:cond delay="650"/>
                                          </p:stCondLst>
                                        </p:cTn>
                                        <p:tgtEl>
                                          <p:spTgt spid="96261"/>
                                        </p:tgtEl>
                                      </p:cBhvr>
                                      <p:to x="100000" y="60000"/>
                                    </p:animScale>
                                    <p:animScale>
                                      <p:cBhvr>
                                        <p:cTn id="18" dur="166" decel="50000">
                                          <p:stCondLst>
                                            <p:cond delay="676"/>
                                          </p:stCondLst>
                                        </p:cTn>
                                        <p:tgtEl>
                                          <p:spTgt spid="96261"/>
                                        </p:tgtEl>
                                      </p:cBhvr>
                                      <p:to x="100000" y="100000"/>
                                    </p:animScale>
                                    <p:animScale>
                                      <p:cBhvr>
                                        <p:cTn id="19" dur="26">
                                          <p:stCondLst>
                                            <p:cond delay="1312"/>
                                          </p:stCondLst>
                                        </p:cTn>
                                        <p:tgtEl>
                                          <p:spTgt spid="96261"/>
                                        </p:tgtEl>
                                      </p:cBhvr>
                                      <p:to x="100000" y="80000"/>
                                    </p:animScale>
                                    <p:animScale>
                                      <p:cBhvr>
                                        <p:cTn id="20" dur="166" decel="50000">
                                          <p:stCondLst>
                                            <p:cond delay="1338"/>
                                          </p:stCondLst>
                                        </p:cTn>
                                        <p:tgtEl>
                                          <p:spTgt spid="96261"/>
                                        </p:tgtEl>
                                      </p:cBhvr>
                                      <p:to x="100000" y="100000"/>
                                    </p:animScale>
                                    <p:animScale>
                                      <p:cBhvr>
                                        <p:cTn id="21" dur="26">
                                          <p:stCondLst>
                                            <p:cond delay="1642"/>
                                          </p:stCondLst>
                                        </p:cTn>
                                        <p:tgtEl>
                                          <p:spTgt spid="96261"/>
                                        </p:tgtEl>
                                      </p:cBhvr>
                                      <p:to x="100000" y="90000"/>
                                    </p:animScale>
                                    <p:animScale>
                                      <p:cBhvr>
                                        <p:cTn id="22" dur="166" decel="50000">
                                          <p:stCondLst>
                                            <p:cond delay="1668"/>
                                          </p:stCondLst>
                                        </p:cTn>
                                        <p:tgtEl>
                                          <p:spTgt spid="96261"/>
                                        </p:tgtEl>
                                      </p:cBhvr>
                                      <p:to x="100000" y="100000"/>
                                    </p:animScale>
                                    <p:animScale>
                                      <p:cBhvr>
                                        <p:cTn id="23" dur="26">
                                          <p:stCondLst>
                                            <p:cond delay="1808"/>
                                          </p:stCondLst>
                                        </p:cTn>
                                        <p:tgtEl>
                                          <p:spTgt spid="96261"/>
                                        </p:tgtEl>
                                      </p:cBhvr>
                                      <p:to x="100000" y="95000"/>
                                    </p:animScale>
                                    <p:animScale>
                                      <p:cBhvr>
                                        <p:cTn id="24" dur="166" decel="50000">
                                          <p:stCondLst>
                                            <p:cond delay="1834"/>
                                          </p:stCondLst>
                                        </p:cTn>
                                        <p:tgtEl>
                                          <p:spTgt spid="96261"/>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96262"/>
                                        </p:tgtEl>
                                        <p:attrNameLst>
                                          <p:attrName>style.visibility</p:attrName>
                                        </p:attrNameLst>
                                      </p:cBhvr>
                                      <p:to>
                                        <p:strVal val="visible"/>
                                      </p:to>
                                    </p:set>
                                    <p:animEffect transition="in" filter="wipe(down)">
                                      <p:cBhvr>
                                        <p:cTn id="29" dur="580">
                                          <p:stCondLst>
                                            <p:cond delay="0"/>
                                          </p:stCondLst>
                                        </p:cTn>
                                        <p:tgtEl>
                                          <p:spTgt spid="96262"/>
                                        </p:tgtEl>
                                      </p:cBhvr>
                                    </p:animEffect>
                                    <p:anim calcmode="lin" valueType="num">
                                      <p:cBhvr>
                                        <p:cTn id="30" dur="1822" tmFilter="0,0; 0.14,0.36; 0.43,0.73; 0.71,0.91; 1.0,1.0">
                                          <p:stCondLst>
                                            <p:cond delay="0"/>
                                          </p:stCondLst>
                                        </p:cTn>
                                        <p:tgtEl>
                                          <p:spTgt spid="9626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626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626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626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6262"/>
                                        </p:tgtEl>
                                        <p:attrNameLst>
                                          <p:attrName>ppt_y</p:attrName>
                                        </p:attrNameLst>
                                      </p:cBhvr>
                                      <p:tavLst>
                                        <p:tav tm="0" fmla="#ppt_y-sin(pi*$)/81">
                                          <p:val>
                                            <p:fltVal val="0"/>
                                          </p:val>
                                        </p:tav>
                                        <p:tav tm="100000">
                                          <p:val>
                                            <p:fltVal val="1"/>
                                          </p:val>
                                        </p:tav>
                                      </p:tavLst>
                                    </p:anim>
                                    <p:animScale>
                                      <p:cBhvr>
                                        <p:cTn id="35" dur="26">
                                          <p:stCondLst>
                                            <p:cond delay="650"/>
                                          </p:stCondLst>
                                        </p:cTn>
                                        <p:tgtEl>
                                          <p:spTgt spid="96262"/>
                                        </p:tgtEl>
                                      </p:cBhvr>
                                      <p:to x="100000" y="60000"/>
                                    </p:animScale>
                                    <p:animScale>
                                      <p:cBhvr>
                                        <p:cTn id="36" dur="166" decel="50000">
                                          <p:stCondLst>
                                            <p:cond delay="676"/>
                                          </p:stCondLst>
                                        </p:cTn>
                                        <p:tgtEl>
                                          <p:spTgt spid="96262"/>
                                        </p:tgtEl>
                                      </p:cBhvr>
                                      <p:to x="100000" y="100000"/>
                                    </p:animScale>
                                    <p:animScale>
                                      <p:cBhvr>
                                        <p:cTn id="37" dur="26">
                                          <p:stCondLst>
                                            <p:cond delay="1312"/>
                                          </p:stCondLst>
                                        </p:cTn>
                                        <p:tgtEl>
                                          <p:spTgt spid="96262"/>
                                        </p:tgtEl>
                                      </p:cBhvr>
                                      <p:to x="100000" y="80000"/>
                                    </p:animScale>
                                    <p:animScale>
                                      <p:cBhvr>
                                        <p:cTn id="38" dur="166" decel="50000">
                                          <p:stCondLst>
                                            <p:cond delay="1338"/>
                                          </p:stCondLst>
                                        </p:cTn>
                                        <p:tgtEl>
                                          <p:spTgt spid="96262"/>
                                        </p:tgtEl>
                                      </p:cBhvr>
                                      <p:to x="100000" y="100000"/>
                                    </p:animScale>
                                    <p:animScale>
                                      <p:cBhvr>
                                        <p:cTn id="39" dur="26">
                                          <p:stCondLst>
                                            <p:cond delay="1642"/>
                                          </p:stCondLst>
                                        </p:cTn>
                                        <p:tgtEl>
                                          <p:spTgt spid="96262"/>
                                        </p:tgtEl>
                                      </p:cBhvr>
                                      <p:to x="100000" y="90000"/>
                                    </p:animScale>
                                    <p:animScale>
                                      <p:cBhvr>
                                        <p:cTn id="40" dur="166" decel="50000">
                                          <p:stCondLst>
                                            <p:cond delay="1668"/>
                                          </p:stCondLst>
                                        </p:cTn>
                                        <p:tgtEl>
                                          <p:spTgt spid="96262"/>
                                        </p:tgtEl>
                                      </p:cBhvr>
                                      <p:to x="100000" y="100000"/>
                                    </p:animScale>
                                    <p:animScale>
                                      <p:cBhvr>
                                        <p:cTn id="41" dur="26">
                                          <p:stCondLst>
                                            <p:cond delay="1808"/>
                                          </p:stCondLst>
                                        </p:cTn>
                                        <p:tgtEl>
                                          <p:spTgt spid="96262"/>
                                        </p:tgtEl>
                                      </p:cBhvr>
                                      <p:to x="100000" y="95000"/>
                                    </p:animScale>
                                    <p:animScale>
                                      <p:cBhvr>
                                        <p:cTn id="42" dur="166" decel="50000">
                                          <p:stCondLst>
                                            <p:cond delay="1834"/>
                                          </p:stCondLst>
                                        </p:cTn>
                                        <p:tgtEl>
                                          <p:spTgt spid="96262"/>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6" presetClass="entr" presetSubtype="0" fill="hold" nodeType="clickEffect">
                                  <p:stCondLst>
                                    <p:cond delay="0"/>
                                  </p:stCondLst>
                                  <p:childTnLst>
                                    <p:set>
                                      <p:cBhvr>
                                        <p:cTn id="46" dur="1" fill="hold">
                                          <p:stCondLst>
                                            <p:cond delay="0"/>
                                          </p:stCondLst>
                                        </p:cTn>
                                        <p:tgtEl>
                                          <p:spTgt spid="96263"/>
                                        </p:tgtEl>
                                        <p:attrNameLst>
                                          <p:attrName>style.visibility</p:attrName>
                                        </p:attrNameLst>
                                      </p:cBhvr>
                                      <p:to>
                                        <p:strVal val="visible"/>
                                      </p:to>
                                    </p:set>
                                    <p:animEffect transition="in" filter="wipe(down)">
                                      <p:cBhvr>
                                        <p:cTn id="47" dur="580">
                                          <p:stCondLst>
                                            <p:cond delay="0"/>
                                          </p:stCondLst>
                                        </p:cTn>
                                        <p:tgtEl>
                                          <p:spTgt spid="96263"/>
                                        </p:tgtEl>
                                      </p:cBhvr>
                                    </p:animEffect>
                                    <p:anim calcmode="lin" valueType="num">
                                      <p:cBhvr>
                                        <p:cTn id="48" dur="1822" tmFilter="0,0; 0.14,0.36; 0.43,0.73; 0.71,0.91; 1.0,1.0">
                                          <p:stCondLst>
                                            <p:cond delay="0"/>
                                          </p:stCondLst>
                                        </p:cTn>
                                        <p:tgtEl>
                                          <p:spTgt spid="96263"/>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96263"/>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96263"/>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96263"/>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96263"/>
                                        </p:tgtEl>
                                        <p:attrNameLst>
                                          <p:attrName>ppt_y</p:attrName>
                                        </p:attrNameLst>
                                      </p:cBhvr>
                                      <p:tavLst>
                                        <p:tav tm="0" fmla="#ppt_y-sin(pi*$)/81">
                                          <p:val>
                                            <p:fltVal val="0"/>
                                          </p:val>
                                        </p:tav>
                                        <p:tav tm="100000">
                                          <p:val>
                                            <p:fltVal val="1"/>
                                          </p:val>
                                        </p:tav>
                                      </p:tavLst>
                                    </p:anim>
                                    <p:animScale>
                                      <p:cBhvr>
                                        <p:cTn id="53" dur="26">
                                          <p:stCondLst>
                                            <p:cond delay="650"/>
                                          </p:stCondLst>
                                        </p:cTn>
                                        <p:tgtEl>
                                          <p:spTgt spid="96263"/>
                                        </p:tgtEl>
                                      </p:cBhvr>
                                      <p:to x="100000" y="60000"/>
                                    </p:animScale>
                                    <p:animScale>
                                      <p:cBhvr>
                                        <p:cTn id="54" dur="166" decel="50000">
                                          <p:stCondLst>
                                            <p:cond delay="676"/>
                                          </p:stCondLst>
                                        </p:cTn>
                                        <p:tgtEl>
                                          <p:spTgt spid="96263"/>
                                        </p:tgtEl>
                                      </p:cBhvr>
                                      <p:to x="100000" y="100000"/>
                                    </p:animScale>
                                    <p:animScale>
                                      <p:cBhvr>
                                        <p:cTn id="55" dur="26">
                                          <p:stCondLst>
                                            <p:cond delay="1312"/>
                                          </p:stCondLst>
                                        </p:cTn>
                                        <p:tgtEl>
                                          <p:spTgt spid="96263"/>
                                        </p:tgtEl>
                                      </p:cBhvr>
                                      <p:to x="100000" y="80000"/>
                                    </p:animScale>
                                    <p:animScale>
                                      <p:cBhvr>
                                        <p:cTn id="56" dur="166" decel="50000">
                                          <p:stCondLst>
                                            <p:cond delay="1338"/>
                                          </p:stCondLst>
                                        </p:cTn>
                                        <p:tgtEl>
                                          <p:spTgt spid="96263"/>
                                        </p:tgtEl>
                                      </p:cBhvr>
                                      <p:to x="100000" y="100000"/>
                                    </p:animScale>
                                    <p:animScale>
                                      <p:cBhvr>
                                        <p:cTn id="57" dur="26">
                                          <p:stCondLst>
                                            <p:cond delay="1642"/>
                                          </p:stCondLst>
                                        </p:cTn>
                                        <p:tgtEl>
                                          <p:spTgt spid="96263"/>
                                        </p:tgtEl>
                                      </p:cBhvr>
                                      <p:to x="100000" y="90000"/>
                                    </p:animScale>
                                    <p:animScale>
                                      <p:cBhvr>
                                        <p:cTn id="58" dur="166" decel="50000">
                                          <p:stCondLst>
                                            <p:cond delay="1668"/>
                                          </p:stCondLst>
                                        </p:cTn>
                                        <p:tgtEl>
                                          <p:spTgt spid="96263"/>
                                        </p:tgtEl>
                                      </p:cBhvr>
                                      <p:to x="100000" y="100000"/>
                                    </p:animScale>
                                    <p:animScale>
                                      <p:cBhvr>
                                        <p:cTn id="59" dur="26">
                                          <p:stCondLst>
                                            <p:cond delay="1808"/>
                                          </p:stCondLst>
                                        </p:cTn>
                                        <p:tgtEl>
                                          <p:spTgt spid="96263"/>
                                        </p:tgtEl>
                                      </p:cBhvr>
                                      <p:to x="100000" y="95000"/>
                                    </p:animScale>
                                    <p:animScale>
                                      <p:cBhvr>
                                        <p:cTn id="60" dur="166" decel="50000">
                                          <p:stCondLst>
                                            <p:cond delay="1834"/>
                                          </p:stCondLst>
                                        </p:cTn>
                                        <p:tgtEl>
                                          <p:spTgt spid="962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Areas in an autonomous system</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1962150"/>
            <a:ext cx="80549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509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p:cTn id="7" dur="1000" fill="hold"/>
                                        <p:tgtEl>
                                          <p:spTgt spid="97284"/>
                                        </p:tgtEl>
                                        <p:attrNameLst>
                                          <p:attrName>ppt_w</p:attrName>
                                        </p:attrNameLst>
                                      </p:cBhvr>
                                      <p:tavLst>
                                        <p:tav tm="0">
                                          <p:val>
                                            <p:fltVal val="0"/>
                                          </p:val>
                                        </p:tav>
                                        <p:tav tm="100000">
                                          <p:val>
                                            <p:strVal val="#ppt_w"/>
                                          </p:val>
                                        </p:tav>
                                      </p:tavLst>
                                    </p:anim>
                                    <p:anim calcmode="lin" valueType="num">
                                      <p:cBhvr>
                                        <p:cTn id="8" dur="1000" fill="hold"/>
                                        <p:tgtEl>
                                          <p:spTgt spid="97284"/>
                                        </p:tgtEl>
                                        <p:attrNameLst>
                                          <p:attrName>ppt_h</p:attrName>
                                        </p:attrNameLst>
                                      </p:cBhvr>
                                      <p:tavLst>
                                        <p:tav tm="0">
                                          <p:val>
                                            <p:fltVal val="0"/>
                                          </p:val>
                                        </p:tav>
                                        <p:tav tm="100000">
                                          <p:val>
                                            <p:strVal val="#ppt_h"/>
                                          </p:val>
                                        </p:tav>
                                      </p:tavLst>
                                    </p:anim>
                                    <p:anim calcmode="lin" valueType="num">
                                      <p:cBhvr>
                                        <p:cTn id="9" dur="1000" fill="hold"/>
                                        <p:tgtEl>
                                          <p:spTgt spid="97284"/>
                                        </p:tgtEl>
                                        <p:attrNameLst>
                                          <p:attrName>style.rotation</p:attrName>
                                        </p:attrNameLst>
                                      </p:cBhvr>
                                      <p:tavLst>
                                        <p:tav tm="0">
                                          <p:val>
                                            <p:fltVal val="90"/>
                                          </p:val>
                                        </p:tav>
                                        <p:tav tm="100000">
                                          <p:val>
                                            <p:fltVal val="0"/>
                                          </p:val>
                                        </p:tav>
                                      </p:tavLst>
                                    </p:anim>
                                    <p:animEffect transition="in" filter="fade">
                                      <p:cBhvr>
                                        <p:cTn id="10" dur="10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Five different LSPs (Part I)</a:t>
            </a:r>
          </a:p>
        </p:txBody>
      </p:sp>
      <p:pic>
        <p:nvPicPr>
          <p:cNvPr id="983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990600"/>
            <a:ext cx="368935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990600"/>
            <a:ext cx="22002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424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98309"/>
                                        </p:tgtEl>
                                        <p:attrNameLst>
                                          <p:attrName>style.visibility</p:attrName>
                                        </p:attrNameLst>
                                      </p:cBhvr>
                                      <p:to>
                                        <p:strVal val="visible"/>
                                      </p:to>
                                    </p:set>
                                    <p:anim calcmode="lin" valueType="num">
                                      <p:cBhvr>
                                        <p:cTn id="7" dur="500" fill="hold"/>
                                        <p:tgtEl>
                                          <p:spTgt spid="98309"/>
                                        </p:tgtEl>
                                        <p:attrNameLst>
                                          <p:attrName>ppt_w</p:attrName>
                                        </p:attrNameLst>
                                      </p:cBhvr>
                                      <p:tavLst>
                                        <p:tav tm="0">
                                          <p:val>
                                            <p:fltVal val="0"/>
                                          </p:val>
                                        </p:tav>
                                        <p:tav tm="100000">
                                          <p:val>
                                            <p:strVal val="#ppt_w"/>
                                          </p:val>
                                        </p:tav>
                                      </p:tavLst>
                                    </p:anim>
                                    <p:anim calcmode="lin" valueType="num">
                                      <p:cBhvr>
                                        <p:cTn id="8" dur="500" fill="hold"/>
                                        <p:tgtEl>
                                          <p:spTgt spid="98309"/>
                                        </p:tgtEl>
                                        <p:attrNameLst>
                                          <p:attrName>ppt_h</p:attrName>
                                        </p:attrNameLst>
                                      </p:cBhvr>
                                      <p:tavLst>
                                        <p:tav tm="0">
                                          <p:val>
                                            <p:fltVal val="0"/>
                                          </p:val>
                                        </p:tav>
                                        <p:tav tm="100000">
                                          <p:val>
                                            <p:strVal val="#ppt_h"/>
                                          </p:val>
                                        </p:tav>
                                      </p:tavLst>
                                    </p:anim>
                                    <p:animEffect transition="in" filter="fade">
                                      <p:cBhvr>
                                        <p:cTn id="9" dur="500"/>
                                        <p:tgtEl>
                                          <p:spTgt spid="983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98310"/>
                                        </p:tgtEl>
                                        <p:attrNameLst>
                                          <p:attrName>style.visibility</p:attrName>
                                        </p:attrNameLst>
                                      </p:cBhvr>
                                      <p:to>
                                        <p:strVal val="visible"/>
                                      </p:to>
                                    </p:set>
                                    <p:anim calcmode="lin" valueType="num">
                                      <p:cBhvr>
                                        <p:cTn id="14" dur="500" fill="hold"/>
                                        <p:tgtEl>
                                          <p:spTgt spid="98310"/>
                                        </p:tgtEl>
                                        <p:attrNameLst>
                                          <p:attrName>ppt_w</p:attrName>
                                        </p:attrNameLst>
                                      </p:cBhvr>
                                      <p:tavLst>
                                        <p:tav tm="0">
                                          <p:val>
                                            <p:fltVal val="0"/>
                                          </p:val>
                                        </p:tav>
                                        <p:tav tm="100000">
                                          <p:val>
                                            <p:strVal val="#ppt_w"/>
                                          </p:val>
                                        </p:tav>
                                      </p:tavLst>
                                    </p:anim>
                                    <p:anim calcmode="lin" valueType="num">
                                      <p:cBhvr>
                                        <p:cTn id="15" dur="500" fill="hold"/>
                                        <p:tgtEl>
                                          <p:spTgt spid="98310"/>
                                        </p:tgtEl>
                                        <p:attrNameLst>
                                          <p:attrName>ppt_h</p:attrName>
                                        </p:attrNameLst>
                                      </p:cBhvr>
                                      <p:tavLst>
                                        <p:tav tm="0">
                                          <p:val>
                                            <p:fltVal val="0"/>
                                          </p:val>
                                        </p:tav>
                                        <p:tav tm="100000">
                                          <p:val>
                                            <p:strVal val="#ppt_h"/>
                                          </p:val>
                                        </p:tav>
                                      </p:tavLst>
                                    </p:anim>
                                    <p:animEffect transition="in" filter="fade">
                                      <p:cBhvr>
                                        <p:cTn id="16"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4899"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4900" name="Text Box 4"/>
          <p:cNvSpPr txBox="1">
            <a:spLocks noChangeArrowheads="1"/>
          </p:cNvSpPr>
          <p:nvPr/>
        </p:nvSpPr>
        <p:spPr bwMode="auto">
          <a:xfrm>
            <a:off x="304800" y="381000"/>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i="1" baseline="0" dirty="0">
                <a:latin typeface="Times New Roman" panose="02020603050405020304" pitchFamily="18" charset="0"/>
              </a:rPr>
              <a:t>Autonomous systems</a:t>
            </a:r>
          </a:p>
        </p:txBody>
      </p:sp>
      <p:sp>
        <p:nvSpPr>
          <p:cNvPr id="1104901" name="Line 5"/>
          <p:cNvSpPr>
            <a:spLocks noChangeShapeType="1"/>
          </p:cNvSpPr>
          <p:nvPr/>
        </p:nvSpPr>
        <p:spPr bwMode="auto">
          <a:xfrm>
            <a:off x="152400" y="6021288"/>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1104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447800"/>
            <a:ext cx="7011987" cy="432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974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Five different LSPs (Part II)</a:t>
            </a:r>
          </a:p>
        </p:txBody>
      </p:sp>
      <p:pic>
        <p:nvPicPr>
          <p:cNvPr id="983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98525"/>
            <a:ext cx="269875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388" y="1893888"/>
            <a:ext cx="36639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9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888" y="4495800"/>
            <a:ext cx="4081462"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9629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98311"/>
                                        </p:tgtEl>
                                        <p:attrNameLst>
                                          <p:attrName>style.visibility</p:attrName>
                                        </p:attrNameLst>
                                      </p:cBhvr>
                                      <p:to>
                                        <p:strVal val="visible"/>
                                      </p:to>
                                    </p:set>
                                    <p:anim calcmode="lin" valueType="num">
                                      <p:cBhvr>
                                        <p:cTn id="7" dur="500" fill="hold"/>
                                        <p:tgtEl>
                                          <p:spTgt spid="98311"/>
                                        </p:tgtEl>
                                        <p:attrNameLst>
                                          <p:attrName>ppt_w</p:attrName>
                                        </p:attrNameLst>
                                      </p:cBhvr>
                                      <p:tavLst>
                                        <p:tav tm="0">
                                          <p:val>
                                            <p:fltVal val="0"/>
                                          </p:val>
                                        </p:tav>
                                        <p:tav tm="100000">
                                          <p:val>
                                            <p:strVal val="#ppt_w"/>
                                          </p:val>
                                        </p:tav>
                                      </p:tavLst>
                                    </p:anim>
                                    <p:anim calcmode="lin" valueType="num">
                                      <p:cBhvr>
                                        <p:cTn id="8" dur="500" fill="hold"/>
                                        <p:tgtEl>
                                          <p:spTgt spid="98311"/>
                                        </p:tgtEl>
                                        <p:attrNameLst>
                                          <p:attrName>ppt_h</p:attrName>
                                        </p:attrNameLst>
                                      </p:cBhvr>
                                      <p:tavLst>
                                        <p:tav tm="0">
                                          <p:val>
                                            <p:fltVal val="0"/>
                                          </p:val>
                                        </p:tav>
                                        <p:tav tm="100000">
                                          <p:val>
                                            <p:strVal val="#ppt_h"/>
                                          </p:val>
                                        </p:tav>
                                      </p:tavLst>
                                    </p:anim>
                                    <p:animEffect transition="in" filter="fade">
                                      <p:cBhvr>
                                        <p:cTn id="9" dur="500"/>
                                        <p:tgtEl>
                                          <p:spTgt spid="9831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98312"/>
                                        </p:tgtEl>
                                        <p:attrNameLst>
                                          <p:attrName>style.visibility</p:attrName>
                                        </p:attrNameLst>
                                      </p:cBhvr>
                                      <p:to>
                                        <p:strVal val="visible"/>
                                      </p:to>
                                    </p:set>
                                    <p:anim calcmode="lin" valueType="num">
                                      <p:cBhvr>
                                        <p:cTn id="14" dur="500" fill="hold"/>
                                        <p:tgtEl>
                                          <p:spTgt spid="98312"/>
                                        </p:tgtEl>
                                        <p:attrNameLst>
                                          <p:attrName>ppt_w</p:attrName>
                                        </p:attrNameLst>
                                      </p:cBhvr>
                                      <p:tavLst>
                                        <p:tav tm="0">
                                          <p:val>
                                            <p:fltVal val="0"/>
                                          </p:val>
                                        </p:tav>
                                        <p:tav tm="100000">
                                          <p:val>
                                            <p:strVal val="#ppt_w"/>
                                          </p:val>
                                        </p:tav>
                                      </p:tavLst>
                                    </p:anim>
                                    <p:anim calcmode="lin" valueType="num">
                                      <p:cBhvr>
                                        <p:cTn id="15" dur="500" fill="hold"/>
                                        <p:tgtEl>
                                          <p:spTgt spid="98312"/>
                                        </p:tgtEl>
                                        <p:attrNameLst>
                                          <p:attrName>ppt_h</p:attrName>
                                        </p:attrNameLst>
                                      </p:cBhvr>
                                      <p:tavLst>
                                        <p:tav tm="0">
                                          <p:val>
                                            <p:fltVal val="0"/>
                                          </p:val>
                                        </p:tav>
                                        <p:tav tm="100000">
                                          <p:val>
                                            <p:strVal val="#ppt_h"/>
                                          </p:val>
                                        </p:tav>
                                      </p:tavLst>
                                    </p:anim>
                                    <p:animEffect transition="in" filter="fade">
                                      <p:cBhvr>
                                        <p:cTn id="16" dur="500"/>
                                        <p:tgtEl>
                                          <p:spTgt spid="983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97986"/>
                                        </p:tgtEl>
                                        <p:attrNameLst>
                                          <p:attrName>style.visibility</p:attrName>
                                        </p:attrNameLst>
                                      </p:cBhvr>
                                      <p:to>
                                        <p:strVal val="visible"/>
                                      </p:to>
                                    </p:set>
                                    <p:anim calcmode="lin" valueType="num">
                                      <p:cBhvr>
                                        <p:cTn id="21" dur="500" fill="hold"/>
                                        <p:tgtEl>
                                          <p:spTgt spid="297986"/>
                                        </p:tgtEl>
                                        <p:attrNameLst>
                                          <p:attrName>ppt_w</p:attrName>
                                        </p:attrNameLst>
                                      </p:cBhvr>
                                      <p:tavLst>
                                        <p:tav tm="0">
                                          <p:val>
                                            <p:fltVal val="0"/>
                                          </p:val>
                                        </p:tav>
                                        <p:tav tm="100000">
                                          <p:val>
                                            <p:strVal val="#ppt_w"/>
                                          </p:val>
                                        </p:tav>
                                      </p:tavLst>
                                    </p:anim>
                                    <p:anim calcmode="lin" valueType="num">
                                      <p:cBhvr>
                                        <p:cTn id="22" dur="500" fill="hold"/>
                                        <p:tgtEl>
                                          <p:spTgt spid="297986"/>
                                        </p:tgtEl>
                                        <p:attrNameLst>
                                          <p:attrName>ppt_h</p:attrName>
                                        </p:attrNameLst>
                                      </p:cBhvr>
                                      <p:tavLst>
                                        <p:tav tm="0">
                                          <p:val>
                                            <p:fltVal val="0"/>
                                          </p:val>
                                        </p:tav>
                                        <p:tav tm="100000">
                                          <p:val>
                                            <p:strVal val="#ppt_h"/>
                                          </p:val>
                                        </p:tav>
                                      </p:tavLst>
                                    </p:anim>
                                    <p:animEffect transition="in" filter="fade">
                                      <p:cBhvr>
                                        <p:cTn id="23" dur="500"/>
                                        <p:tgtEl>
                                          <p:spTgt spid="297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OSPF message formats (Part I)</a:t>
            </a:r>
          </a:p>
        </p:txBody>
      </p:sp>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19125"/>
            <a:ext cx="4014788"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213" y="2551113"/>
            <a:ext cx="4344987"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6" y="4814406"/>
            <a:ext cx="395287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685800"/>
            <a:ext cx="34559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876300" y="4124325"/>
            <a:ext cx="3086100" cy="519113"/>
            <a:chOff x="876300" y="4124980"/>
            <a:chExt cx="3086100" cy="518463"/>
          </a:xfrm>
        </p:grpSpPr>
        <p:sp>
          <p:nvSpPr>
            <p:cNvPr id="73737" name="Right Arrow 1"/>
            <p:cNvSpPr>
              <a:spLocks noChangeArrowheads="1"/>
            </p:cNvSpPr>
            <p:nvPr/>
          </p:nvSpPr>
          <p:spPr bwMode="auto">
            <a:xfrm>
              <a:off x="2819400" y="4267425"/>
              <a:ext cx="1143000" cy="228375"/>
            </a:xfrm>
            <a:prstGeom prst="rightArrow">
              <a:avLst>
                <a:gd name="adj1" fmla="val 50000"/>
                <a:gd name="adj2" fmla="val 50003"/>
              </a:avLst>
            </a:prstGeom>
            <a:solidFill>
              <a:srgbClr val="FF0000"/>
            </a:solidFill>
            <a:ln w="9525" algn="ctr">
              <a:solidFill>
                <a:schemeClr val="tx1"/>
              </a:solidFill>
              <a:round/>
              <a:headEnd/>
              <a:tailEnd/>
            </a:ln>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103434" name="TextBox 9"/>
            <p:cNvSpPr txBox="1">
              <a:spLocks noChangeArrowheads="1"/>
            </p:cNvSpPr>
            <p:nvPr/>
          </p:nvSpPr>
          <p:spPr bwMode="auto">
            <a:xfrm>
              <a:off x="876300" y="4124980"/>
              <a:ext cx="2095500" cy="518463"/>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2800" dirty="0">
                  <a:solidFill>
                    <a:srgbClr val="FF0000"/>
                  </a:solidFill>
                  <a:latin typeface="+mj-lt"/>
                </a:rPr>
                <a:t>Attention</a:t>
              </a:r>
            </a:p>
          </p:txBody>
        </p:sp>
      </p:grpSp>
      <p:sp>
        <p:nvSpPr>
          <p:cNvPr id="10" name="Rectangle 10"/>
          <p:cNvSpPr>
            <a:spLocks noChangeArrowheads="1"/>
          </p:cNvSpPr>
          <p:nvPr/>
        </p:nvSpPr>
        <p:spPr bwMode="auto">
          <a:xfrm>
            <a:off x="4111391" y="4814406"/>
            <a:ext cx="4839072" cy="16312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000" b="0" i="0" dirty="0">
                <a:latin typeface="Times New Roman" panose="02020603050405020304" pitchFamily="18" charset="0"/>
              </a:rPr>
              <a:t>Type 1 –Hello by router</a:t>
            </a:r>
          </a:p>
          <a:p>
            <a:pPr algn="just"/>
            <a:r>
              <a:rPr lang="en-US" altLang="en-US" sz="2000" b="0" i="0" dirty="0">
                <a:latin typeface="Times New Roman" panose="02020603050405020304" pitchFamily="18" charset="0"/>
              </a:rPr>
              <a:t>Type 2- DB description as response – LSDB</a:t>
            </a:r>
          </a:p>
          <a:p>
            <a:pPr algn="just"/>
            <a:r>
              <a:rPr lang="en-US" altLang="en-US" sz="2000" b="0" i="0" dirty="0">
                <a:latin typeface="Times New Roman" panose="02020603050405020304" pitchFamily="18" charset="0"/>
              </a:rPr>
              <a:t>Type 3 – LS Request</a:t>
            </a:r>
          </a:p>
          <a:p>
            <a:pPr algn="just"/>
            <a:r>
              <a:rPr lang="en-US" altLang="en-US" sz="2000" b="0" i="0" dirty="0">
                <a:latin typeface="Times New Roman" panose="02020603050405020304" pitchFamily="18" charset="0"/>
              </a:rPr>
              <a:t>Type 4 – LS update – 5 diff links</a:t>
            </a:r>
          </a:p>
          <a:p>
            <a:pPr algn="just"/>
            <a:r>
              <a:rPr lang="en-US" altLang="en-US" sz="2000" b="0" i="0" dirty="0">
                <a:latin typeface="Times New Roman" panose="02020603050405020304" pitchFamily="18" charset="0"/>
              </a:rPr>
              <a:t>Type 5 – LS </a:t>
            </a:r>
            <a:r>
              <a:rPr lang="en-US" altLang="en-US" sz="2000" b="0" i="0" dirty="0" err="1">
                <a:latin typeface="Times New Roman" panose="02020603050405020304" pitchFamily="18" charset="0"/>
              </a:rPr>
              <a:t>Ack</a:t>
            </a:r>
            <a:endParaRPr lang="en-US" altLang="en-US" sz="2000" b="0" i="0" dirty="0">
              <a:latin typeface="Times New Roman" panose="02020603050405020304" pitchFamily="18" charset="0"/>
            </a:endParaRPr>
          </a:p>
        </p:txBody>
      </p:sp>
    </p:spTree>
    <p:extLst>
      <p:ext uri="{BB962C8B-B14F-4D97-AF65-F5344CB8AC3E}">
        <p14:creationId xmlns:p14="http://schemas.microsoft.com/office/powerpoint/2010/main" val="1328924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99333"/>
                                        </p:tgtEl>
                                        <p:attrNameLst>
                                          <p:attrName>style.visibility</p:attrName>
                                        </p:attrNameLst>
                                      </p:cBhvr>
                                      <p:to>
                                        <p:strVal val="visible"/>
                                      </p:to>
                                    </p:set>
                                    <p:anim calcmode="lin" valueType="num">
                                      <p:cBhvr>
                                        <p:cTn id="7" dur="500" fill="hold"/>
                                        <p:tgtEl>
                                          <p:spTgt spid="99333"/>
                                        </p:tgtEl>
                                        <p:attrNameLst>
                                          <p:attrName>ppt_w</p:attrName>
                                        </p:attrNameLst>
                                      </p:cBhvr>
                                      <p:tavLst>
                                        <p:tav tm="0">
                                          <p:val>
                                            <p:fltVal val="0"/>
                                          </p:val>
                                        </p:tav>
                                        <p:tav tm="100000">
                                          <p:val>
                                            <p:strVal val="#ppt_w"/>
                                          </p:val>
                                        </p:tav>
                                      </p:tavLst>
                                    </p:anim>
                                    <p:anim calcmode="lin" valueType="num">
                                      <p:cBhvr>
                                        <p:cTn id="8" dur="500" fill="hold"/>
                                        <p:tgtEl>
                                          <p:spTgt spid="99333"/>
                                        </p:tgtEl>
                                        <p:attrNameLst>
                                          <p:attrName>ppt_h</p:attrName>
                                        </p:attrNameLst>
                                      </p:cBhvr>
                                      <p:tavLst>
                                        <p:tav tm="0">
                                          <p:val>
                                            <p:fltVal val="0"/>
                                          </p:val>
                                        </p:tav>
                                        <p:tav tm="100000">
                                          <p:val>
                                            <p:strVal val="#ppt_h"/>
                                          </p:val>
                                        </p:tav>
                                      </p:tavLst>
                                    </p:anim>
                                    <p:animEffect transition="in" filter="fade">
                                      <p:cBhvr>
                                        <p:cTn id="9" dur="500"/>
                                        <p:tgtEl>
                                          <p:spTgt spid="9933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99334"/>
                                        </p:tgtEl>
                                        <p:attrNameLst>
                                          <p:attrName>style.visibility</p:attrName>
                                        </p:attrNameLst>
                                      </p:cBhvr>
                                      <p:to>
                                        <p:strVal val="visible"/>
                                      </p:to>
                                    </p:set>
                                    <p:anim calcmode="lin" valueType="num">
                                      <p:cBhvr>
                                        <p:cTn id="14" dur="500" fill="hold"/>
                                        <p:tgtEl>
                                          <p:spTgt spid="99334"/>
                                        </p:tgtEl>
                                        <p:attrNameLst>
                                          <p:attrName>ppt_w</p:attrName>
                                        </p:attrNameLst>
                                      </p:cBhvr>
                                      <p:tavLst>
                                        <p:tav tm="0">
                                          <p:val>
                                            <p:fltVal val="0"/>
                                          </p:val>
                                        </p:tav>
                                        <p:tav tm="100000">
                                          <p:val>
                                            <p:strVal val="#ppt_w"/>
                                          </p:val>
                                        </p:tav>
                                      </p:tavLst>
                                    </p:anim>
                                    <p:anim calcmode="lin" valueType="num">
                                      <p:cBhvr>
                                        <p:cTn id="15" dur="500" fill="hold"/>
                                        <p:tgtEl>
                                          <p:spTgt spid="99334"/>
                                        </p:tgtEl>
                                        <p:attrNameLst>
                                          <p:attrName>ppt_h</p:attrName>
                                        </p:attrNameLst>
                                      </p:cBhvr>
                                      <p:tavLst>
                                        <p:tav tm="0">
                                          <p:val>
                                            <p:fltVal val="0"/>
                                          </p:val>
                                        </p:tav>
                                        <p:tav tm="100000">
                                          <p:val>
                                            <p:strVal val="#ppt_h"/>
                                          </p:val>
                                        </p:tav>
                                      </p:tavLst>
                                    </p:anim>
                                    <p:animEffect transition="in" filter="fade">
                                      <p:cBhvr>
                                        <p:cTn id="16" dur="500"/>
                                        <p:tgtEl>
                                          <p:spTgt spid="9933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99335"/>
                                        </p:tgtEl>
                                        <p:attrNameLst>
                                          <p:attrName>style.visibility</p:attrName>
                                        </p:attrNameLst>
                                      </p:cBhvr>
                                      <p:to>
                                        <p:strVal val="visible"/>
                                      </p:to>
                                    </p:set>
                                    <p:anim calcmode="lin" valueType="num">
                                      <p:cBhvr>
                                        <p:cTn id="21" dur="500" fill="hold"/>
                                        <p:tgtEl>
                                          <p:spTgt spid="99335"/>
                                        </p:tgtEl>
                                        <p:attrNameLst>
                                          <p:attrName>ppt_w</p:attrName>
                                        </p:attrNameLst>
                                      </p:cBhvr>
                                      <p:tavLst>
                                        <p:tav tm="0">
                                          <p:val>
                                            <p:fltVal val="0"/>
                                          </p:val>
                                        </p:tav>
                                        <p:tav tm="100000">
                                          <p:val>
                                            <p:strVal val="#ppt_w"/>
                                          </p:val>
                                        </p:tav>
                                      </p:tavLst>
                                    </p:anim>
                                    <p:anim calcmode="lin" valueType="num">
                                      <p:cBhvr>
                                        <p:cTn id="22" dur="500" fill="hold"/>
                                        <p:tgtEl>
                                          <p:spTgt spid="99335"/>
                                        </p:tgtEl>
                                        <p:attrNameLst>
                                          <p:attrName>ppt_h</p:attrName>
                                        </p:attrNameLst>
                                      </p:cBhvr>
                                      <p:tavLst>
                                        <p:tav tm="0">
                                          <p:val>
                                            <p:fltVal val="0"/>
                                          </p:val>
                                        </p:tav>
                                        <p:tav tm="100000">
                                          <p:val>
                                            <p:strVal val="#ppt_h"/>
                                          </p:val>
                                        </p:tav>
                                      </p:tavLst>
                                    </p:anim>
                                    <p:animEffect transition="in" filter="fade">
                                      <p:cBhvr>
                                        <p:cTn id="23" dur="500"/>
                                        <p:tgtEl>
                                          <p:spTgt spid="993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ntr" presetSubtype="0" fill="hold" nodeType="clickEffect">
                                  <p:stCondLst>
                                    <p:cond delay="0"/>
                                  </p:stCondLst>
                                  <p:childTnLst>
                                    <p:set>
                                      <p:cBhvr>
                                        <p:cTn id="27" dur="1" fill="hold">
                                          <p:stCondLst>
                                            <p:cond delay="0"/>
                                          </p:stCondLst>
                                        </p:cTn>
                                        <p:tgtEl>
                                          <p:spTgt spid="99336"/>
                                        </p:tgtEl>
                                        <p:attrNameLst>
                                          <p:attrName>style.visibility</p:attrName>
                                        </p:attrNameLst>
                                      </p:cBhvr>
                                      <p:to>
                                        <p:strVal val="visible"/>
                                      </p:to>
                                    </p:set>
                                    <p:animEffect transition="in" filter="wipe(down)">
                                      <p:cBhvr>
                                        <p:cTn id="28" dur="580">
                                          <p:stCondLst>
                                            <p:cond delay="0"/>
                                          </p:stCondLst>
                                        </p:cTn>
                                        <p:tgtEl>
                                          <p:spTgt spid="99336"/>
                                        </p:tgtEl>
                                      </p:cBhvr>
                                    </p:animEffect>
                                    <p:anim calcmode="lin" valueType="num">
                                      <p:cBhvr>
                                        <p:cTn id="29" dur="1822" tmFilter="0,0; 0.14,0.36; 0.43,0.73; 0.71,0.91; 1.0,1.0">
                                          <p:stCondLst>
                                            <p:cond delay="0"/>
                                          </p:stCondLst>
                                        </p:cTn>
                                        <p:tgtEl>
                                          <p:spTgt spid="9933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9933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9933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9933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99336"/>
                                        </p:tgtEl>
                                        <p:attrNameLst>
                                          <p:attrName>ppt_y</p:attrName>
                                        </p:attrNameLst>
                                      </p:cBhvr>
                                      <p:tavLst>
                                        <p:tav tm="0" fmla="#ppt_y-sin(pi*$)/81">
                                          <p:val>
                                            <p:fltVal val="0"/>
                                          </p:val>
                                        </p:tav>
                                        <p:tav tm="100000">
                                          <p:val>
                                            <p:fltVal val="1"/>
                                          </p:val>
                                        </p:tav>
                                      </p:tavLst>
                                    </p:anim>
                                    <p:animScale>
                                      <p:cBhvr>
                                        <p:cTn id="34" dur="26">
                                          <p:stCondLst>
                                            <p:cond delay="650"/>
                                          </p:stCondLst>
                                        </p:cTn>
                                        <p:tgtEl>
                                          <p:spTgt spid="99336"/>
                                        </p:tgtEl>
                                      </p:cBhvr>
                                      <p:to x="100000" y="60000"/>
                                    </p:animScale>
                                    <p:animScale>
                                      <p:cBhvr>
                                        <p:cTn id="35" dur="166" decel="50000">
                                          <p:stCondLst>
                                            <p:cond delay="676"/>
                                          </p:stCondLst>
                                        </p:cTn>
                                        <p:tgtEl>
                                          <p:spTgt spid="99336"/>
                                        </p:tgtEl>
                                      </p:cBhvr>
                                      <p:to x="100000" y="100000"/>
                                    </p:animScale>
                                    <p:animScale>
                                      <p:cBhvr>
                                        <p:cTn id="36" dur="26">
                                          <p:stCondLst>
                                            <p:cond delay="1312"/>
                                          </p:stCondLst>
                                        </p:cTn>
                                        <p:tgtEl>
                                          <p:spTgt spid="99336"/>
                                        </p:tgtEl>
                                      </p:cBhvr>
                                      <p:to x="100000" y="80000"/>
                                    </p:animScale>
                                    <p:animScale>
                                      <p:cBhvr>
                                        <p:cTn id="37" dur="166" decel="50000">
                                          <p:stCondLst>
                                            <p:cond delay="1338"/>
                                          </p:stCondLst>
                                        </p:cTn>
                                        <p:tgtEl>
                                          <p:spTgt spid="99336"/>
                                        </p:tgtEl>
                                      </p:cBhvr>
                                      <p:to x="100000" y="100000"/>
                                    </p:animScale>
                                    <p:animScale>
                                      <p:cBhvr>
                                        <p:cTn id="38" dur="26">
                                          <p:stCondLst>
                                            <p:cond delay="1642"/>
                                          </p:stCondLst>
                                        </p:cTn>
                                        <p:tgtEl>
                                          <p:spTgt spid="99336"/>
                                        </p:tgtEl>
                                      </p:cBhvr>
                                      <p:to x="100000" y="90000"/>
                                    </p:animScale>
                                    <p:animScale>
                                      <p:cBhvr>
                                        <p:cTn id="39" dur="166" decel="50000">
                                          <p:stCondLst>
                                            <p:cond delay="1668"/>
                                          </p:stCondLst>
                                        </p:cTn>
                                        <p:tgtEl>
                                          <p:spTgt spid="99336"/>
                                        </p:tgtEl>
                                      </p:cBhvr>
                                      <p:to x="100000" y="100000"/>
                                    </p:animScale>
                                    <p:animScale>
                                      <p:cBhvr>
                                        <p:cTn id="40" dur="26">
                                          <p:stCondLst>
                                            <p:cond delay="1808"/>
                                          </p:stCondLst>
                                        </p:cTn>
                                        <p:tgtEl>
                                          <p:spTgt spid="99336"/>
                                        </p:tgtEl>
                                      </p:cBhvr>
                                      <p:to x="100000" y="95000"/>
                                    </p:animScale>
                                    <p:animScale>
                                      <p:cBhvr>
                                        <p:cTn id="41" dur="166" decel="50000">
                                          <p:stCondLst>
                                            <p:cond delay="1834"/>
                                          </p:stCondLst>
                                        </p:cTn>
                                        <p:tgtEl>
                                          <p:spTgt spid="99336"/>
                                        </p:tgtEl>
                                      </p:cBhvr>
                                      <p:to x="100000" y="100000"/>
                                    </p:animScale>
                                  </p:childTnLst>
                                </p:cTn>
                              </p:par>
                            </p:childTnLst>
                          </p:cTn>
                        </p:par>
                      </p:childTnLst>
                    </p:cTn>
                  </p:par>
                  <p:par>
                    <p:cTn id="42" fill="hold" nodeType="clickPar">
                      <p:stCondLst>
                        <p:cond delay="indefinite"/>
                      </p:stCondLst>
                      <p:childTnLst>
                        <p:par>
                          <p:cTn id="43" fill="hold" nodeType="withGroup">
                            <p:stCondLst>
                              <p:cond delay="0"/>
                            </p:stCondLst>
                            <p:childTnLst>
                              <p:par>
                                <p:cTn id="44" presetID="45"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2000"/>
                                        <p:tgtEl>
                                          <p:spTgt spid="2"/>
                                        </p:tgtEl>
                                      </p:cBhvr>
                                    </p:animEffect>
                                    <p:anim calcmode="lin" valueType="num">
                                      <p:cBhvr>
                                        <p:cTn id="47" dur="2000" fill="hold"/>
                                        <p:tgtEl>
                                          <p:spTgt spid="2"/>
                                        </p:tgtEl>
                                        <p:attrNameLst>
                                          <p:attrName>ppt_w</p:attrName>
                                        </p:attrNameLst>
                                      </p:cBhvr>
                                      <p:tavLst>
                                        <p:tav tm="0" fmla="#ppt_w*sin(2.5*pi*$)">
                                          <p:val>
                                            <p:fltVal val="0"/>
                                          </p:val>
                                        </p:tav>
                                        <p:tav tm="100000">
                                          <p:val>
                                            <p:fltVal val="1"/>
                                          </p:val>
                                        </p:tav>
                                      </p:tavLst>
                                    </p:anim>
                                    <p:anim calcmode="lin" valueType="num">
                                      <p:cBhvr>
                                        <p:cTn id="48"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OSPF message formats (Part II)</a:t>
            </a:r>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887413"/>
            <a:ext cx="39116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13" y="2438400"/>
            <a:ext cx="4302125"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2661193"/>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949325"/>
            <a:ext cx="34559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a:grpSpLocks/>
          </p:cNvGrpSpPr>
          <p:nvPr/>
        </p:nvGrpSpPr>
        <p:grpSpPr bwMode="auto">
          <a:xfrm>
            <a:off x="876300" y="4124325"/>
            <a:ext cx="3086100" cy="519113"/>
            <a:chOff x="876300" y="4124980"/>
            <a:chExt cx="3086100" cy="518463"/>
          </a:xfrm>
        </p:grpSpPr>
        <p:sp>
          <p:nvSpPr>
            <p:cNvPr id="74761" name="Right Arrow 1"/>
            <p:cNvSpPr>
              <a:spLocks noChangeArrowheads="1"/>
            </p:cNvSpPr>
            <p:nvPr/>
          </p:nvSpPr>
          <p:spPr bwMode="auto">
            <a:xfrm>
              <a:off x="2819400" y="4267425"/>
              <a:ext cx="1143000" cy="228375"/>
            </a:xfrm>
            <a:prstGeom prst="rightArrow">
              <a:avLst>
                <a:gd name="adj1" fmla="val 50000"/>
                <a:gd name="adj2" fmla="val 50003"/>
              </a:avLst>
            </a:prstGeom>
            <a:solidFill>
              <a:srgbClr val="FF0000"/>
            </a:solidFill>
            <a:ln w="9525" algn="ctr">
              <a:solidFill>
                <a:schemeClr val="tx1"/>
              </a:solidFill>
              <a:round/>
              <a:headEnd/>
              <a:tailEnd/>
            </a:ln>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13" name="TextBox 9"/>
            <p:cNvSpPr txBox="1">
              <a:spLocks noChangeArrowheads="1"/>
            </p:cNvSpPr>
            <p:nvPr/>
          </p:nvSpPr>
          <p:spPr bwMode="auto">
            <a:xfrm>
              <a:off x="876300" y="4124980"/>
              <a:ext cx="2095500" cy="518463"/>
            </a:xfrm>
            <a:prstGeom prst="rect">
              <a:avLst/>
            </a:prstGeom>
            <a:noFill/>
            <a:ln>
              <a:noFill/>
            </a:ln>
          </p:spPr>
          <p:txBody>
            <a:bodyPr>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2800" dirty="0">
                  <a:solidFill>
                    <a:srgbClr val="FF0000"/>
                  </a:solidFill>
                  <a:latin typeface="+mj-lt"/>
                </a:rPr>
                <a:t>Attention</a:t>
              </a:r>
            </a:p>
          </p:txBody>
        </p:sp>
      </p:grpSp>
      <p:pic>
        <p:nvPicPr>
          <p:cNvPr id="2" name="Picture 1"/>
          <p:cNvPicPr>
            <a:picLocks noChangeAspect="1"/>
          </p:cNvPicPr>
          <p:nvPr/>
        </p:nvPicPr>
        <p:blipFill>
          <a:blip r:embed="rId7"/>
          <a:stretch>
            <a:fillRect/>
          </a:stretch>
        </p:blipFill>
        <p:spPr>
          <a:xfrm>
            <a:off x="0" y="5117024"/>
            <a:ext cx="5050875" cy="1647580"/>
          </a:xfrm>
          <a:prstGeom prst="rect">
            <a:avLst/>
          </a:prstGeom>
        </p:spPr>
      </p:pic>
    </p:spTree>
    <p:extLst>
      <p:ext uri="{BB962C8B-B14F-4D97-AF65-F5344CB8AC3E}">
        <p14:creationId xmlns:p14="http://schemas.microsoft.com/office/powerpoint/2010/main" val="382093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99010"/>
                                        </p:tgtEl>
                                        <p:attrNameLst>
                                          <p:attrName>style.visibility</p:attrName>
                                        </p:attrNameLst>
                                      </p:cBhvr>
                                      <p:to>
                                        <p:strVal val="visible"/>
                                      </p:to>
                                    </p:set>
                                    <p:anim calcmode="lin" valueType="num">
                                      <p:cBhvr>
                                        <p:cTn id="7" dur="500" fill="hold"/>
                                        <p:tgtEl>
                                          <p:spTgt spid="299010"/>
                                        </p:tgtEl>
                                        <p:attrNameLst>
                                          <p:attrName>ppt_w</p:attrName>
                                        </p:attrNameLst>
                                      </p:cBhvr>
                                      <p:tavLst>
                                        <p:tav tm="0">
                                          <p:val>
                                            <p:fltVal val="0"/>
                                          </p:val>
                                        </p:tav>
                                        <p:tav tm="100000">
                                          <p:val>
                                            <p:strVal val="#ppt_w"/>
                                          </p:val>
                                        </p:tav>
                                      </p:tavLst>
                                    </p:anim>
                                    <p:anim calcmode="lin" valueType="num">
                                      <p:cBhvr>
                                        <p:cTn id="8" dur="500" fill="hold"/>
                                        <p:tgtEl>
                                          <p:spTgt spid="299010"/>
                                        </p:tgtEl>
                                        <p:attrNameLst>
                                          <p:attrName>ppt_h</p:attrName>
                                        </p:attrNameLst>
                                      </p:cBhvr>
                                      <p:tavLst>
                                        <p:tav tm="0">
                                          <p:val>
                                            <p:fltVal val="0"/>
                                          </p:val>
                                        </p:tav>
                                        <p:tav tm="100000">
                                          <p:val>
                                            <p:strVal val="#ppt_h"/>
                                          </p:val>
                                        </p:tav>
                                      </p:tavLst>
                                    </p:anim>
                                    <p:animEffect transition="in" filter="fade">
                                      <p:cBhvr>
                                        <p:cTn id="9" dur="500"/>
                                        <p:tgtEl>
                                          <p:spTgt spid="29901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99011"/>
                                        </p:tgtEl>
                                        <p:attrNameLst>
                                          <p:attrName>style.visibility</p:attrName>
                                        </p:attrNameLst>
                                      </p:cBhvr>
                                      <p:to>
                                        <p:strVal val="visible"/>
                                      </p:to>
                                    </p:set>
                                    <p:anim calcmode="lin" valueType="num">
                                      <p:cBhvr>
                                        <p:cTn id="14" dur="500" fill="hold"/>
                                        <p:tgtEl>
                                          <p:spTgt spid="299011"/>
                                        </p:tgtEl>
                                        <p:attrNameLst>
                                          <p:attrName>ppt_w</p:attrName>
                                        </p:attrNameLst>
                                      </p:cBhvr>
                                      <p:tavLst>
                                        <p:tav tm="0">
                                          <p:val>
                                            <p:fltVal val="0"/>
                                          </p:val>
                                        </p:tav>
                                        <p:tav tm="100000">
                                          <p:val>
                                            <p:strVal val="#ppt_w"/>
                                          </p:val>
                                        </p:tav>
                                      </p:tavLst>
                                    </p:anim>
                                    <p:anim calcmode="lin" valueType="num">
                                      <p:cBhvr>
                                        <p:cTn id="15" dur="500" fill="hold"/>
                                        <p:tgtEl>
                                          <p:spTgt spid="299011"/>
                                        </p:tgtEl>
                                        <p:attrNameLst>
                                          <p:attrName>ppt_h</p:attrName>
                                        </p:attrNameLst>
                                      </p:cBhvr>
                                      <p:tavLst>
                                        <p:tav tm="0">
                                          <p:val>
                                            <p:fltVal val="0"/>
                                          </p:val>
                                        </p:tav>
                                        <p:tav tm="100000">
                                          <p:val>
                                            <p:strVal val="#ppt_h"/>
                                          </p:val>
                                        </p:tav>
                                      </p:tavLst>
                                    </p:anim>
                                    <p:animEffect transition="in" filter="fade">
                                      <p:cBhvr>
                                        <p:cTn id="16" dur="500"/>
                                        <p:tgtEl>
                                          <p:spTgt spid="2990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99012"/>
                                        </p:tgtEl>
                                        <p:attrNameLst>
                                          <p:attrName>style.visibility</p:attrName>
                                        </p:attrNameLst>
                                      </p:cBhvr>
                                      <p:to>
                                        <p:strVal val="visible"/>
                                      </p:to>
                                    </p:set>
                                    <p:anim calcmode="lin" valueType="num">
                                      <p:cBhvr>
                                        <p:cTn id="21" dur="500" fill="hold"/>
                                        <p:tgtEl>
                                          <p:spTgt spid="299012"/>
                                        </p:tgtEl>
                                        <p:attrNameLst>
                                          <p:attrName>ppt_w</p:attrName>
                                        </p:attrNameLst>
                                      </p:cBhvr>
                                      <p:tavLst>
                                        <p:tav tm="0">
                                          <p:val>
                                            <p:fltVal val="0"/>
                                          </p:val>
                                        </p:tav>
                                        <p:tav tm="100000">
                                          <p:val>
                                            <p:strVal val="#ppt_w"/>
                                          </p:val>
                                        </p:tav>
                                      </p:tavLst>
                                    </p:anim>
                                    <p:anim calcmode="lin" valueType="num">
                                      <p:cBhvr>
                                        <p:cTn id="22" dur="500" fill="hold"/>
                                        <p:tgtEl>
                                          <p:spTgt spid="299012"/>
                                        </p:tgtEl>
                                        <p:attrNameLst>
                                          <p:attrName>ppt_h</p:attrName>
                                        </p:attrNameLst>
                                      </p:cBhvr>
                                      <p:tavLst>
                                        <p:tav tm="0">
                                          <p:val>
                                            <p:fltVal val="0"/>
                                          </p:val>
                                        </p:tav>
                                        <p:tav tm="100000">
                                          <p:val>
                                            <p:strVal val="#ppt_h"/>
                                          </p:val>
                                        </p:tav>
                                      </p:tavLst>
                                    </p:anim>
                                    <p:animEffect transition="in" filter="fade">
                                      <p:cBhvr>
                                        <p:cTn id="23" dur="500"/>
                                        <p:tgtEl>
                                          <p:spTgt spid="2990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ntr" presetSubtype="0" fill="hold" nodeType="clickEffect">
                                  <p:stCondLst>
                                    <p:cond delay="0"/>
                                  </p:stCondLst>
                                  <p:childTnLst>
                                    <p:set>
                                      <p:cBhvr>
                                        <p:cTn id="27" dur="1" fill="hold">
                                          <p:stCondLst>
                                            <p:cond delay="0"/>
                                          </p:stCondLst>
                                        </p:cTn>
                                        <p:tgtEl>
                                          <p:spTgt spid="299013"/>
                                        </p:tgtEl>
                                        <p:attrNameLst>
                                          <p:attrName>style.visibility</p:attrName>
                                        </p:attrNameLst>
                                      </p:cBhvr>
                                      <p:to>
                                        <p:strVal val="visible"/>
                                      </p:to>
                                    </p:set>
                                    <p:animEffect transition="in" filter="wipe(down)">
                                      <p:cBhvr>
                                        <p:cTn id="28" dur="580">
                                          <p:stCondLst>
                                            <p:cond delay="0"/>
                                          </p:stCondLst>
                                        </p:cTn>
                                        <p:tgtEl>
                                          <p:spTgt spid="299013"/>
                                        </p:tgtEl>
                                      </p:cBhvr>
                                    </p:animEffect>
                                    <p:anim calcmode="lin" valueType="num">
                                      <p:cBhvr>
                                        <p:cTn id="29" dur="1822" tmFilter="0,0; 0.14,0.36; 0.43,0.73; 0.71,0.91; 1.0,1.0">
                                          <p:stCondLst>
                                            <p:cond delay="0"/>
                                          </p:stCondLst>
                                        </p:cTn>
                                        <p:tgtEl>
                                          <p:spTgt spid="2990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990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990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990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99013"/>
                                        </p:tgtEl>
                                        <p:attrNameLst>
                                          <p:attrName>ppt_y</p:attrName>
                                        </p:attrNameLst>
                                      </p:cBhvr>
                                      <p:tavLst>
                                        <p:tav tm="0" fmla="#ppt_y-sin(pi*$)/81">
                                          <p:val>
                                            <p:fltVal val="0"/>
                                          </p:val>
                                        </p:tav>
                                        <p:tav tm="100000">
                                          <p:val>
                                            <p:fltVal val="1"/>
                                          </p:val>
                                        </p:tav>
                                      </p:tavLst>
                                    </p:anim>
                                    <p:animScale>
                                      <p:cBhvr>
                                        <p:cTn id="34" dur="26">
                                          <p:stCondLst>
                                            <p:cond delay="650"/>
                                          </p:stCondLst>
                                        </p:cTn>
                                        <p:tgtEl>
                                          <p:spTgt spid="299013"/>
                                        </p:tgtEl>
                                      </p:cBhvr>
                                      <p:to x="100000" y="60000"/>
                                    </p:animScale>
                                    <p:animScale>
                                      <p:cBhvr>
                                        <p:cTn id="35" dur="166" decel="50000">
                                          <p:stCondLst>
                                            <p:cond delay="676"/>
                                          </p:stCondLst>
                                        </p:cTn>
                                        <p:tgtEl>
                                          <p:spTgt spid="299013"/>
                                        </p:tgtEl>
                                      </p:cBhvr>
                                      <p:to x="100000" y="100000"/>
                                    </p:animScale>
                                    <p:animScale>
                                      <p:cBhvr>
                                        <p:cTn id="36" dur="26">
                                          <p:stCondLst>
                                            <p:cond delay="1312"/>
                                          </p:stCondLst>
                                        </p:cTn>
                                        <p:tgtEl>
                                          <p:spTgt spid="299013"/>
                                        </p:tgtEl>
                                      </p:cBhvr>
                                      <p:to x="100000" y="80000"/>
                                    </p:animScale>
                                    <p:animScale>
                                      <p:cBhvr>
                                        <p:cTn id="37" dur="166" decel="50000">
                                          <p:stCondLst>
                                            <p:cond delay="1338"/>
                                          </p:stCondLst>
                                        </p:cTn>
                                        <p:tgtEl>
                                          <p:spTgt spid="299013"/>
                                        </p:tgtEl>
                                      </p:cBhvr>
                                      <p:to x="100000" y="100000"/>
                                    </p:animScale>
                                    <p:animScale>
                                      <p:cBhvr>
                                        <p:cTn id="38" dur="26">
                                          <p:stCondLst>
                                            <p:cond delay="1642"/>
                                          </p:stCondLst>
                                        </p:cTn>
                                        <p:tgtEl>
                                          <p:spTgt spid="299013"/>
                                        </p:tgtEl>
                                      </p:cBhvr>
                                      <p:to x="100000" y="90000"/>
                                    </p:animScale>
                                    <p:animScale>
                                      <p:cBhvr>
                                        <p:cTn id="39" dur="166" decel="50000">
                                          <p:stCondLst>
                                            <p:cond delay="1668"/>
                                          </p:stCondLst>
                                        </p:cTn>
                                        <p:tgtEl>
                                          <p:spTgt spid="299013"/>
                                        </p:tgtEl>
                                      </p:cBhvr>
                                      <p:to x="100000" y="100000"/>
                                    </p:animScale>
                                    <p:animScale>
                                      <p:cBhvr>
                                        <p:cTn id="40" dur="26">
                                          <p:stCondLst>
                                            <p:cond delay="1808"/>
                                          </p:stCondLst>
                                        </p:cTn>
                                        <p:tgtEl>
                                          <p:spTgt spid="299013"/>
                                        </p:tgtEl>
                                      </p:cBhvr>
                                      <p:to x="100000" y="95000"/>
                                    </p:animScale>
                                    <p:animScale>
                                      <p:cBhvr>
                                        <p:cTn id="41" dur="166" decel="50000">
                                          <p:stCondLst>
                                            <p:cond delay="1834"/>
                                          </p:stCondLst>
                                        </p:cTn>
                                        <p:tgtEl>
                                          <p:spTgt spid="299013"/>
                                        </p:tgtEl>
                                      </p:cBhvr>
                                      <p:to x="100000" y="100000"/>
                                    </p:animScale>
                                  </p:childTnLst>
                                </p:cTn>
                              </p:par>
                            </p:childTnLst>
                          </p:cTn>
                        </p:par>
                      </p:childTnLst>
                    </p:cTn>
                  </p:par>
                  <p:par>
                    <p:cTn id="42" fill="hold" nodeType="clickPar">
                      <p:stCondLst>
                        <p:cond delay="indefinite"/>
                      </p:stCondLst>
                      <p:childTnLst>
                        <p:par>
                          <p:cTn id="43" fill="hold" nodeType="withGroup">
                            <p:stCondLst>
                              <p:cond delay="0"/>
                            </p:stCondLst>
                            <p:childTnLst>
                              <p:par>
                                <p:cTn id="44" presetID="45"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0"/>
                                        <p:tgtEl>
                                          <p:spTgt spid="11"/>
                                        </p:tgtEl>
                                      </p:cBhvr>
                                    </p:animEffect>
                                    <p:anim calcmode="lin" valueType="num">
                                      <p:cBhvr>
                                        <p:cTn id="47" dur="2000" fill="hold"/>
                                        <p:tgtEl>
                                          <p:spTgt spid="11"/>
                                        </p:tgtEl>
                                        <p:attrNameLst>
                                          <p:attrName>ppt_w</p:attrName>
                                        </p:attrNameLst>
                                      </p:cBhvr>
                                      <p:tavLst>
                                        <p:tav tm="0" fmla="#ppt_w*sin(2.5*pi*$)">
                                          <p:val>
                                            <p:fltVal val="0"/>
                                          </p:val>
                                        </p:tav>
                                        <p:tav tm="100000">
                                          <p:val>
                                            <p:fltVal val="1"/>
                                          </p:val>
                                        </p:tav>
                                      </p:tavLst>
                                    </p:anim>
                                    <p:anim calcmode="lin" valueType="num">
                                      <p:cBhvr>
                                        <p:cTn id="48"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757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5121915"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eaLnBrk="0" hangingPunct="0">
              <a:defRPr/>
            </a:pPr>
            <a:r>
              <a:rPr lang="en-US" sz="3600" dirty="0">
                <a:solidFill>
                  <a:schemeClr val="hlink"/>
                </a:solidFill>
                <a:effectLst>
                  <a:outerShdw blurRad="38100" dist="38100" dir="2700000" algn="tl">
                    <a:srgbClr val="000000">
                      <a:alpha val="43137"/>
                    </a:srgbClr>
                  </a:outerShdw>
                </a:effectLst>
                <a:latin typeface="Times New Roman" pitchFamily="18" charset="0"/>
              </a:rPr>
              <a:t>Border Gateway Protocol </a:t>
            </a:r>
          </a:p>
        </p:txBody>
      </p:sp>
      <p:sp>
        <p:nvSpPr>
          <p:cNvPr id="75787" name="Rectangle 10"/>
          <p:cNvSpPr>
            <a:spLocks noChangeArrowheads="1"/>
          </p:cNvSpPr>
          <p:nvPr/>
        </p:nvSpPr>
        <p:spPr bwMode="auto">
          <a:xfrm>
            <a:off x="381000" y="1293813"/>
            <a:ext cx="79248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The Border Gateway Protocol version 4 (BGP4) is the only </a:t>
            </a:r>
            <a:r>
              <a:rPr lang="en-US" altLang="en-US" sz="2800" dirty="0" err="1">
                <a:latin typeface="Times New Roman" panose="02020603050405020304" pitchFamily="18" charset="0"/>
              </a:rPr>
              <a:t>interdomain</a:t>
            </a:r>
            <a:r>
              <a:rPr lang="en-US" altLang="en-US" sz="2800" dirty="0">
                <a:latin typeface="Times New Roman" panose="02020603050405020304" pitchFamily="18" charset="0"/>
              </a:rPr>
              <a:t> routing protocol used in the Internet today.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BGP4 is based on the path-vector algorithm - provide information about the reachability of networks in the Internet.</a:t>
            </a:r>
          </a:p>
        </p:txBody>
      </p:sp>
    </p:spTree>
    <p:extLst>
      <p:ext uri="{BB962C8B-B14F-4D97-AF65-F5344CB8AC3E}">
        <p14:creationId xmlns:p14="http://schemas.microsoft.com/office/powerpoint/2010/main" val="3923065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A sample internet with four ASs</a:t>
            </a:r>
          </a:p>
        </p:txBody>
      </p:sp>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49513"/>
            <a:ext cx="8534400"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122363"/>
            <a:ext cx="287655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90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0357"/>
                                        </p:tgtEl>
                                        <p:attrNameLst>
                                          <p:attrName>style.visibility</p:attrName>
                                        </p:attrNameLst>
                                      </p:cBhvr>
                                      <p:to>
                                        <p:strVal val="visible"/>
                                      </p:to>
                                    </p:set>
                                    <p:anim calcmode="lin" valueType="num">
                                      <p:cBhvr>
                                        <p:cTn id="7" dur="500" fill="hold"/>
                                        <p:tgtEl>
                                          <p:spTgt spid="100357"/>
                                        </p:tgtEl>
                                        <p:attrNameLst>
                                          <p:attrName>ppt_w</p:attrName>
                                        </p:attrNameLst>
                                      </p:cBhvr>
                                      <p:tavLst>
                                        <p:tav tm="0">
                                          <p:val>
                                            <p:fltVal val="0"/>
                                          </p:val>
                                        </p:tav>
                                        <p:tav tm="100000">
                                          <p:val>
                                            <p:strVal val="#ppt_w"/>
                                          </p:val>
                                        </p:tav>
                                      </p:tavLst>
                                    </p:anim>
                                    <p:anim calcmode="lin" valueType="num">
                                      <p:cBhvr>
                                        <p:cTn id="8" dur="500" fill="hold"/>
                                        <p:tgtEl>
                                          <p:spTgt spid="100357"/>
                                        </p:tgtEl>
                                        <p:attrNameLst>
                                          <p:attrName>ppt_h</p:attrName>
                                        </p:attrNameLst>
                                      </p:cBhvr>
                                      <p:tavLst>
                                        <p:tav tm="0">
                                          <p:val>
                                            <p:fltVal val="0"/>
                                          </p:val>
                                        </p:tav>
                                        <p:tav tm="100000">
                                          <p:val>
                                            <p:strVal val="#ppt_h"/>
                                          </p:val>
                                        </p:tav>
                                      </p:tavLst>
                                    </p:anim>
                                    <p:animEffect transition="in" filter="fade">
                                      <p:cBhvr>
                                        <p:cTn id="9" dur="500"/>
                                        <p:tgtEl>
                                          <p:spTgt spid="10035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nodeType="clickEffect">
                                  <p:stCondLst>
                                    <p:cond delay="0"/>
                                  </p:stCondLst>
                                  <p:childTnLst>
                                    <p:set>
                                      <p:cBhvr>
                                        <p:cTn id="13" dur="1" fill="hold">
                                          <p:stCondLst>
                                            <p:cond delay="0"/>
                                          </p:stCondLst>
                                        </p:cTn>
                                        <p:tgtEl>
                                          <p:spTgt spid="100358"/>
                                        </p:tgtEl>
                                        <p:attrNameLst>
                                          <p:attrName>style.visibility</p:attrName>
                                        </p:attrNameLst>
                                      </p:cBhvr>
                                      <p:to>
                                        <p:strVal val="visible"/>
                                      </p:to>
                                    </p:set>
                                    <p:animEffect transition="in" filter="wipe(down)">
                                      <p:cBhvr>
                                        <p:cTn id="14" dur="580">
                                          <p:stCondLst>
                                            <p:cond delay="0"/>
                                          </p:stCondLst>
                                        </p:cTn>
                                        <p:tgtEl>
                                          <p:spTgt spid="100358"/>
                                        </p:tgtEl>
                                      </p:cBhvr>
                                    </p:animEffect>
                                    <p:anim calcmode="lin" valueType="num">
                                      <p:cBhvr>
                                        <p:cTn id="15" dur="1822" tmFilter="0,0; 0.14,0.36; 0.43,0.73; 0.71,0.91; 1.0,1.0">
                                          <p:stCondLst>
                                            <p:cond delay="0"/>
                                          </p:stCondLst>
                                        </p:cTn>
                                        <p:tgtEl>
                                          <p:spTgt spid="10035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035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035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035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0358"/>
                                        </p:tgtEl>
                                        <p:attrNameLst>
                                          <p:attrName>ppt_y</p:attrName>
                                        </p:attrNameLst>
                                      </p:cBhvr>
                                      <p:tavLst>
                                        <p:tav tm="0" fmla="#ppt_y-sin(pi*$)/81">
                                          <p:val>
                                            <p:fltVal val="0"/>
                                          </p:val>
                                        </p:tav>
                                        <p:tav tm="100000">
                                          <p:val>
                                            <p:fltVal val="1"/>
                                          </p:val>
                                        </p:tav>
                                      </p:tavLst>
                                    </p:anim>
                                    <p:animScale>
                                      <p:cBhvr>
                                        <p:cTn id="20" dur="26">
                                          <p:stCondLst>
                                            <p:cond delay="650"/>
                                          </p:stCondLst>
                                        </p:cTn>
                                        <p:tgtEl>
                                          <p:spTgt spid="100358"/>
                                        </p:tgtEl>
                                      </p:cBhvr>
                                      <p:to x="100000" y="60000"/>
                                    </p:animScale>
                                    <p:animScale>
                                      <p:cBhvr>
                                        <p:cTn id="21" dur="166" decel="50000">
                                          <p:stCondLst>
                                            <p:cond delay="676"/>
                                          </p:stCondLst>
                                        </p:cTn>
                                        <p:tgtEl>
                                          <p:spTgt spid="100358"/>
                                        </p:tgtEl>
                                      </p:cBhvr>
                                      <p:to x="100000" y="100000"/>
                                    </p:animScale>
                                    <p:animScale>
                                      <p:cBhvr>
                                        <p:cTn id="22" dur="26">
                                          <p:stCondLst>
                                            <p:cond delay="1312"/>
                                          </p:stCondLst>
                                        </p:cTn>
                                        <p:tgtEl>
                                          <p:spTgt spid="100358"/>
                                        </p:tgtEl>
                                      </p:cBhvr>
                                      <p:to x="100000" y="80000"/>
                                    </p:animScale>
                                    <p:animScale>
                                      <p:cBhvr>
                                        <p:cTn id="23" dur="166" decel="50000">
                                          <p:stCondLst>
                                            <p:cond delay="1338"/>
                                          </p:stCondLst>
                                        </p:cTn>
                                        <p:tgtEl>
                                          <p:spTgt spid="100358"/>
                                        </p:tgtEl>
                                      </p:cBhvr>
                                      <p:to x="100000" y="100000"/>
                                    </p:animScale>
                                    <p:animScale>
                                      <p:cBhvr>
                                        <p:cTn id="24" dur="26">
                                          <p:stCondLst>
                                            <p:cond delay="1642"/>
                                          </p:stCondLst>
                                        </p:cTn>
                                        <p:tgtEl>
                                          <p:spTgt spid="100358"/>
                                        </p:tgtEl>
                                      </p:cBhvr>
                                      <p:to x="100000" y="90000"/>
                                    </p:animScale>
                                    <p:animScale>
                                      <p:cBhvr>
                                        <p:cTn id="25" dur="166" decel="50000">
                                          <p:stCondLst>
                                            <p:cond delay="1668"/>
                                          </p:stCondLst>
                                        </p:cTn>
                                        <p:tgtEl>
                                          <p:spTgt spid="100358"/>
                                        </p:tgtEl>
                                      </p:cBhvr>
                                      <p:to x="100000" y="100000"/>
                                    </p:animScale>
                                    <p:animScale>
                                      <p:cBhvr>
                                        <p:cTn id="26" dur="26">
                                          <p:stCondLst>
                                            <p:cond delay="1808"/>
                                          </p:stCondLst>
                                        </p:cTn>
                                        <p:tgtEl>
                                          <p:spTgt spid="100358"/>
                                        </p:tgtEl>
                                      </p:cBhvr>
                                      <p:to x="100000" y="95000"/>
                                    </p:animScale>
                                    <p:animScale>
                                      <p:cBhvr>
                                        <p:cTn id="27" dur="166" decel="50000">
                                          <p:stCondLst>
                                            <p:cond delay="1834"/>
                                          </p:stCondLst>
                                        </p:cTn>
                                        <p:tgtEl>
                                          <p:spTgt spid="1003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err="1">
                <a:latin typeface="Times-BoldItalic"/>
              </a:rPr>
              <a:t>eBGP</a:t>
            </a:r>
            <a:r>
              <a:rPr lang="en-US" altLang="en-US" sz="2000" dirty="0">
                <a:latin typeface="Times-BoldItalic"/>
              </a:rPr>
              <a:t> operation</a:t>
            </a:r>
          </a:p>
        </p:txBody>
      </p:sp>
      <p:pic>
        <p:nvPicPr>
          <p:cNvPr id="10138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52625"/>
            <a:ext cx="8696325"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925" y="1295400"/>
            <a:ext cx="2755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929188"/>
            <a:ext cx="2795588"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13" y="1490663"/>
            <a:ext cx="28162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8763" y="4562475"/>
            <a:ext cx="236061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852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101382"/>
                                        </p:tgtEl>
                                        <p:attrNameLst>
                                          <p:attrName>style.visibility</p:attrName>
                                        </p:attrNameLst>
                                      </p:cBhvr>
                                      <p:to>
                                        <p:strVal val="visible"/>
                                      </p:to>
                                    </p:set>
                                    <p:animEffect transition="in" filter="fade">
                                      <p:cBhvr>
                                        <p:cTn id="11" dur="2000"/>
                                        <p:tgtEl>
                                          <p:spTgt spid="101382"/>
                                        </p:tgtEl>
                                      </p:cBhvr>
                                    </p:animEffect>
                                    <p:anim calcmode="lin" valueType="num">
                                      <p:cBhvr>
                                        <p:cTn id="12" dur="2000" fill="hold"/>
                                        <p:tgtEl>
                                          <p:spTgt spid="101382"/>
                                        </p:tgtEl>
                                        <p:attrNameLst>
                                          <p:attrName>ppt_w</p:attrName>
                                        </p:attrNameLst>
                                      </p:cBhvr>
                                      <p:tavLst>
                                        <p:tav tm="0" fmla="#ppt_w*sin(2.5*pi*$)">
                                          <p:val>
                                            <p:fltVal val="0"/>
                                          </p:val>
                                        </p:tav>
                                        <p:tav tm="100000">
                                          <p:val>
                                            <p:fltVal val="1"/>
                                          </p:val>
                                        </p:tav>
                                      </p:tavLst>
                                    </p:anim>
                                    <p:anim calcmode="lin" valueType="num">
                                      <p:cBhvr>
                                        <p:cTn id="13" dur="2000" fill="hold"/>
                                        <p:tgtEl>
                                          <p:spTgt spid="101382"/>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5" presetClass="entr" presetSubtype="0" fill="hold" nodeType="clickEffect">
                                  <p:stCondLst>
                                    <p:cond delay="0"/>
                                  </p:stCondLst>
                                  <p:childTnLst>
                                    <p:set>
                                      <p:cBhvr>
                                        <p:cTn id="17" dur="1" fill="hold">
                                          <p:stCondLst>
                                            <p:cond delay="0"/>
                                          </p:stCondLst>
                                        </p:cTn>
                                        <p:tgtEl>
                                          <p:spTgt spid="101383"/>
                                        </p:tgtEl>
                                        <p:attrNameLst>
                                          <p:attrName>style.visibility</p:attrName>
                                        </p:attrNameLst>
                                      </p:cBhvr>
                                      <p:to>
                                        <p:strVal val="visible"/>
                                      </p:to>
                                    </p:set>
                                    <p:animEffect transition="in" filter="fade">
                                      <p:cBhvr>
                                        <p:cTn id="18" dur="2000"/>
                                        <p:tgtEl>
                                          <p:spTgt spid="101383"/>
                                        </p:tgtEl>
                                      </p:cBhvr>
                                    </p:animEffect>
                                    <p:anim calcmode="lin" valueType="num">
                                      <p:cBhvr>
                                        <p:cTn id="19" dur="2000" fill="hold"/>
                                        <p:tgtEl>
                                          <p:spTgt spid="101383"/>
                                        </p:tgtEl>
                                        <p:attrNameLst>
                                          <p:attrName>ppt_w</p:attrName>
                                        </p:attrNameLst>
                                      </p:cBhvr>
                                      <p:tavLst>
                                        <p:tav tm="0" fmla="#ppt_w*sin(2.5*pi*$)">
                                          <p:val>
                                            <p:fltVal val="0"/>
                                          </p:val>
                                        </p:tav>
                                        <p:tav tm="100000">
                                          <p:val>
                                            <p:fltVal val="1"/>
                                          </p:val>
                                        </p:tav>
                                      </p:tavLst>
                                    </p:anim>
                                    <p:anim calcmode="lin" valueType="num">
                                      <p:cBhvr>
                                        <p:cTn id="20" dur="2000" fill="hold"/>
                                        <p:tgtEl>
                                          <p:spTgt spid="10138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101384"/>
                                        </p:tgtEl>
                                        <p:attrNameLst>
                                          <p:attrName>style.visibility</p:attrName>
                                        </p:attrNameLst>
                                      </p:cBhvr>
                                      <p:to>
                                        <p:strVal val="visible"/>
                                      </p:to>
                                    </p:set>
                                    <p:animEffect transition="in" filter="fade">
                                      <p:cBhvr>
                                        <p:cTn id="25" dur="2000"/>
                                        <p:tgtEl>
                                          <p:spTgt spid="101384"/>
                                        </p:tgtEl>
                                      </p:cBhvr>
                                    </p:animEffect>
                                    <p:anim calcmode="lin" valueType="num">
                                      <p:cBhvr>
                                        <p:cTn id="26" dur="2000" fill="hold"/>
                                        <p:tgtEl>
                                          <p:spTgt spid="101384"/>
                                        </p:tgtEl>
                                        <p:attrNameLst>
                                          <p:attrName>ppt_w</p:attrName>
                                        </p:attrNameLst>
                                      </p:cBhvr>
                                      <p:tavLst>
                                        <p:tav tm="0" fmla="#ppt_w*sin(2.5*pi*$)">
                                          <p:val>
                                            <p:fltVal val="0"/>
                                          </p:val>
                                        </p:tav>
                                        <p:tav tm="100000">
                                          <p:val>
                                            <p:fltVal val="1"/>
                                          </p:val>
                                        </p:tav>
                                      </p:tavLst>
                                    </p:anim>
                                    <p:anim calcmode="lin" valueType="num">
                                      <p:cBhvr>
                                        <p:cTn id="27" dur="2000" fill="hold"/>
                                        <p:tgtEl>
                                          <p:spTgt spid="101384"/>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6" presetClass="entr" presetSubtype="0" fill="hold" nodeType="clickEffect">
                                  <p:stCondLst>
                                    <p:cond delay="0"/>
                                  </p:stCondLst>
                                  <p:childTnLst>
                                    <p:set>
                                      <p:cBhvr>
                                        <p:cTn id="31" dur="1" fill="hold">
                                          <p:stCondLst>
                                            <p:cond delay="0"/>
                                          </p:stCondLst>
                                        </p:cTn>
                                        <p:tgtEl>
                                          <p:spTgt spid="101386"/>
                                        </p:tgtEl>
                                        <p:attrNameLst>
                                          <p:attrName>style.visibility</p:attrName>
                                        </p:attrNameLst>
                                      </p:cBhvr>
                                      <p:to>
                                        <p:strVal val="visible"/>
                                      </p:to>
                                    </p:set>
                                    <p:animEffect transition="in" filter="wipe(down)">
                                      <p:cBhvr>
                                        <p:cTn id="32" dur="580">
                                          <p:stCondLst>
                                            <p:cond delay="0"/>
                                          </p:stCondLst>
                                        </p:cTn>
                                        <p:tgtEl>
                                          <p:spTgt spid="101386"/>
                                        </p:tgtEl>
                                      </p:cBhvr>
                                    </p:animEffect>
                                    <p:anim calcmode="lin" valueType="num">
                                      <p:cBhvr>
                                        <p:cTn id="33" dur="1822" tmFilter="0,0; 0.14,0.36; 0.43,0.73; 0.71,0.91; 1.0,1.0">
                                          <p:stCondLst>
                                            <p:cond delay="0"/>
                                          </p:stCondLst>
                                        </p:cTn>
                                        <p:tgtEl>
                                          <p:spTgt spid="10138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0138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0138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0138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01386"/>
                                        </p:tgtEl>
                                        <p:attrNameLst>
                                          <p:attrName>ppt_y</p:attrName>
                                        </p:attrNameLst>
                                      </p:cBhvr>
                                      <p:tavLst>
                                        <p:tav tm="0" fmla="#ppt_y-sin(pi*$)/81">
                                          <p:val>
                                            <p:fltVal val="0"/>
                                          </p:val>
                                        </p:tav>
                                        <p:tav tm="100000">
                                          <p:val>
                                            <p:fltVal val="1"/>
                                          </p:val>
                                        </p:tav>
                                      </p:tavLst>
                                    </p:anim>
                                    <p:animScale>
                                      <p:cBhvr>
                                        <p:cTn id="38" dur="26">
                                          <p:stCondLst>
                                            <p:cond delay="650"/>
                                          </p:stCondLst>
                                        </p:cTn>
                                        <p:tgtEl>
                                          <p:spTgt spid="101386"/>
                                        </p:tgtEl>
                                      </p:cBhvr>
                                      <p:to x="100000" y="60000"/>
                                    </p:animScale>
                                    <p:animScale>
                                      <p:cBhvr>
                                        <p:cTn id="39" dur="166" decel="50000">
                                          <p:stCondLst>
                                            <p:cond delay="676"/>
                                          </p:stCondLst>
                                        </p:cTn>
                                        <p:tgtEl>
                                          <p:spTgt spid="101386"/>
                                        </p:tgtEl>
                                      </p:cBhvr>
                                      <p:to x="100000" y="100000"/>
                                    </p:animScale>
                                    <p:animScale>
                                      <p:cBhvr>
                                        <p:cTn id="40" dur="26">
                                          <p:stCondLst>
                                            <p:cond delay="1312"/>
                                          </p:stCondLst>
                                        </p:cTn>
                                        <p:tgtEl>
                                          <p:spTgt spid="101386"/>
                                        </p:tgtEl>
                                      </p:cBhvr>
                                      <p:to x="100000" y="80000"/>
                                    </p:animScale>
                                    <p:animScale>
                                      <p:cBhvr>
                                        <p:cTn id="41" dur="166" decel="50000">
                                          <p:stCondLst>
                                            <p:cond delay="1338"/>
                                          </p:stCondLst>
                                        </p:cTn>
                                        <p:tgtEl>
                                          <p:spTgt spid="101386"/>
                                        </p:tgtEl>
                                      </p:cBhvr>
                                      <p:to x="100000" y="100000"/>
                                    </p:animScale>
                                    <p:animScale>
                                      <p:cBhvr>
                                        <p:cTn id="42" dur="26">
                                          <p:stCondLst>
                                            <p:cond delay="1642"/>
                                          </p:stCondLst>
                                        </p:cTn>
                                        <p:tgtEl>
                                          <p:spTgt spid="101386"/>
                                        </p:tgtEl>
                                      </p:cBhvr>
                                      <p:to x="100000" y="90000"/>
                                    </p:animScale>
                                    <p:animScale>
                                      <p:cBhvr>
                                        <p:cTn id="43" dur="166" decel="50000">
                                          <p:stCondLst>
                                            <p:cond delay="1668"/>
                                          </p:stCondLst>
                                        </p:cTn>
                                        <p:tgtEl>
                                          <p:spTgt spid="101386"/>
                                        </p:tgtEl>
                                      </p:cBhvr>
                                      <p:to x="100000" y="100000"/>
                                    </p:animScale>
                                    <p:animScale>
                                      <p:cBhvr>
                                        <p:cTn id="44" dur="26">
                                          <p:stCondLst>
                                            <p:cond delay="1808"/>
                                          </p:stCondLst>
                                        </p:cTn>
                                        <p:tgtEl>
                                          <p:spTgt spid="101386"/>
                                        </p:tgtEl>
                                      </p:cBhvr>
                                      <p:to x="100000" y="95000"/>
                                    </p:animScale>
                                    <p:animScale>
                                      <p:cBhvr>
                                        <p:cTn id="45" dur="166" decel="50000">
                                          <p:stCondLst>
                                            <p:cond delay="1834"/>
                                          </p:stCondLst>
                                        </p:cTn>
                                        <p:tgtEl>
                                          <p:spTgt spid="1013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38" y="2108200"/>
            <a:ext cx="749141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14"/>
          <p:cNvSpPr>
            <a:spLocks noChangeArrowheads="1"/>
          </p:cNvSpPr>
          <p:nvPr/>
        </p:nvSpPr>
        <p:spPr bwMode="auto">
          <a:xfrm>
            <a:off x="152400" y="133350"/>
            <a:ext cx="89916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Combination of </a:t>
            </a:r>
            <a:r>
              <a:rPr lang="en-US" altLang="en-US" sz="2000" dirty="0" err="1">
                <a:latin typeface="Times-BoldItalic"/>
              </a:rPr>
              <a:t>eBGP</a:t>
            </a:r>
            <a:r>
              <a:rPr lang="en-US" altLang="en-US" sz="2000" dirty="0">
                <a:latin typeface="Times-BoldItalic"/>
              </a:rPr>
              <a:t> and </a:t>
            </a:r>
            <a:r>
              <a:rPr lang="en-US" altLang="en-US" sz="2000" dirty="0" err="1">
                <a:latin typeface="Times-BoldItalic"/>
              </a:rPr>
              <a:t>iBGP</a:t>
            </a:r>
            <a:r>
              <a:rPr lang="en-US" altLang="en-US" sz="2000" dirty="0">
                <a:latin typeface="Times-BoldItalic"/>
              </a:rPr>
              <a:t> sessions in our internet</a:t>
            </a:r>
          </a:p>
        </p:txBody>
      </p:sp>
      <p:pic>
        <p:nvPicPr>
          <p:cNvPr id="1024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82688"/>
            <a:ext cx="2419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066800"/>
            <a:ext cx="3028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3929063"/>
            <a:ext cx="297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724400"/>
            <a:ext cx="3003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4160838"/>
            <a:ext cx="18796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468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2411"/>
                                        </p:tgtEl>
                                        <p:attrNameLst>
                                          <p:attrName>style.visibility</p:attrName>
                                        </p:attrNameLst>
                                      </p:cBhvr>
                                      <p:to>
                                        <p:strVal val="visible"/>
                                      </p:to>
                                    </p:set>
                                    <p:anim calcmode="lin" valueType="num">
                                      <p:cBhvr>
                                        <p:cTn id="7" dur="500" fill="hold"/>
                                        <p:tgtEl>
                                          <p:spTgt spid="102411"/>
                                        </p:tgtEl>
                                        <p:attrNameLst>
                                          <p:attrName>ppt_w</p:attrName>
                                        </p:attrNameLst>
                                      </p:cBhvr>
                                      <p:tavLst>
                                        <p:tav tm="0">
                                          <p:val>
                                            <p:fltVal val="0"/>
                                          </p:val>
                                        </p:tav>
                                        <p:tav tm="100000">
                                          <p:val>
                                            <p:strVal val="#ppt_w"/>
                                          </p:val>
                                        </p:tav>
                                      </p:tavLst>
                                    </p:anim>
                                    <p:anim calcmode="lin" valueType="num">
                                      <p:cBhvr>
                                        <p:cTn id="8" dur="500" fill="hold"/>
                                        <p:tgtEl>
                                          <p:spTgt spid="102411"/>
                                        </p:tgtEl>
                                        <p:attrNameLst>
                                          <p:attrName>ppt_h</p:attrName>
                                        </p:attrNameLst>
                                      </p:cBhvr>
                                      <p:tavLst>
                                        <p:tav tm="0">
                                          <p:val>
                                            <p:fltVal val="0"/>
                                          </p:val>
                                        </p:tav>
                                        <p:tav tm="100000">
                                          <p:val>
                                            <p:strVal val="#ppt_h"/>
                                          </p:val>
                                        </p:tav>
                                      </p:tavLst>
                                    </p:anim>
                                    <p:animEffect transition="in" filter="fade">
                                      <p:cBhvr>
                                        <p:cTn id="9" dur="500"/>
                                        <p:tgtEl>
                                          <p:spTgt spid="10241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102407"/>
                                        </p:tgtEl>
                                        <p:attrNameLst>
                                          <p:attrName>style.visibility</p:attrName>
                                        </p:attrNameLst>
                                      </p:cBhvr>
                                      <p:to>
                                        <p:strVal val="visible"/>
                                      </p:to>
                                    </p:set>
                                    <p:animEffect transition="in" filter="fade">
                                      <p:cBhvr>
                                        <p:cTn id="14" dur="2000"/>
                                        <p:tgtEl>
                                          <p:spTgt spid="102407"/>
                                        </p:tgtEl>
                                      </p:cBhvr>
                                    </p:animEffect>
                                    <p:anim calcmode="lin" valueType="num">
                                      <p:cBhvr>
                                        <p:cTn id="15" dur="2000" fill="hold"/>
                                        <p:tgtEl>
                                          <p:spTgt spid="102407"/>
                                        </p:tgtEl>
                                        <p:attrNameLst>
                                          <p:attrName>ppt_w</p:attrName>
                                        </p:attrNameLst>
                                      </p:cBhvr>
                                      <p:tavLst>
                                        <p:tav tm="0" fmla="#ppt_w*sin(2.5*pi*$)">
                                          <p:val>
                                            <p:fltVal val="0"/>
                                          </p:val>
                                        </p:tav>
                                        <p:tav tm="100000">
                                          <p:val>
                                            <p:fltVal val="1"/>
                                          </p:val>
                                        </p:tav>
                                      </p:tavLst>
                                    </p:anim>
                                    <p:anim calcmode="lin" valueType="num">
                                      <p:cBhvr>
                                        <p:cTn id="16" dur="2000" fill="hold"/>
                                        <p:tgtEl>
                                          <p:spTgt spid="102407"/>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102408"/>
                                        </p:tgtEl>
                                        <p:attrNameLst>
                                          <p:attrName>style.visibility</p:attrName>
                                        </p:attrNameLst>
                                      </p:cBhvr>
                                      <p:to>
                                        <p:strVal val="visible"/>
                                      </p:to>
                                    </p:set>
                                    <p:animEffect transition="in" filter="fade">
                                      <p:cBhvr>
                                        <p:cTn id="21" dur="2000"/>
                                        <p:tgtEl>
                                          <p:spTgt spid="102408"/>
                                        </p:tgtEl>
                                      </p:cBhvr>
                                    </p:animEffect>
                                    <p:anim calcmode="lin" valueType="num">
                                      <p:cBhvr>
                                        <p:cTn id="22" dur="2000" fill="hold"/>
                                        <p:tgtEl>
                                          <p:spTgt spid="102408"/>
                                        </p:tgtEl>
                                        <p:attrNameLst>
                                          <p:attrName>ppt_w</p:attrName>
                                        </p:attrNameLst>
                                      </p:cBhvr>
                                      <p:tavLst>
                                        <p:tav tm="0" fmla="#ppt_w*sin(2.5*pi*$)">
                                          <p:val>
                                            <p:fltVal val="0"/>
                                          </p:val>
                                        </p:tav>
                                        <p:tav tm="100000">
                                          <p:val>
                                            <p:fltVal val="1"/>
                                          </p:val>
                                        </p:tav>
                                      </p:tavLst>
                                    </p:anim>
                                    <p:anim calcmode="lin" valueType="num">
                                      <p:cBhvr>
                                        <p:cTn id="23" dur="2000" fill="hold"/>
                                        <p:tgtEl>
                                          <p:spTgt spid="102408"/>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102409"/>
                                        </p:tgtEl>
                                        <p:attrNameLst>
                                          <p:attrName>style.visibility</p:attrName>
                                        </p:attrNameLst>
                                      </p:cBhvr>
                                      <p:to>
                                        <p:strVal val="visible"/>
                                      </p:to>
                                    </p:set>
                                    <p:animEffect transition="in" filter="fade">
                                      <p:cBhvr>
                                        <p:cTn id="28" dur="2000"/>
                                        <p:tgtEl>
                                          <p:spTgt spid="102409"/>
                                        </p:tgtEl>
                                      </p:cBhvr>
                                    </p:animEffect>
                                    <p:anim calcmode="lin" valueType="num">
                                      <p:cBhvr>
                                        <p:cTn id="29" dur="2000" fill="hold"/>
                                        <p:tgtEl>
                                          <p:spTgt spid="102409"/>
                                        </p:tgtEl>
                                        <p:attrNameLst>
                                          <p:attrName>ppt_w</p:attrName>
                                        </p:attrNameLst>
                                      </p:cBhvr>
                                      <p:tavLst>
                                        <p:tav tm="0" fmla="#ppt_w*sin(2.5*pi*$)">
                                          <p:val>
                                            <p:fltVal val="0"/>
                                          </p:val>
                                        </p:tav>
                                        <p:tav tm="100000">
                                          <p:val>
                                            <p:fltVal val="1"/>
                                          </p:val>
                                        </p:tav>
                                      </p:tavLst>
                                    </p:anim>
                                    <p:anim calcmode="lin" valueType="num">
                                      <p:cBhvr>
                                        <p:cTn id="30" dur="2000" fill="hold"/>
                                        <p:tgtEl>
                                          <p:spTgt spid="102409"/>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5" presetClass="entr" presetSubtype="0" fill="hold" nodeType="clickEffect">
                                  <p:stCondLst>
                                    <p:cond delay="0"/>
                                  </p:stCondLst>
                                  <p:childTnLst>
                                    <p:set>
                                      <p:cBhvr>
                                        <p:cTn id="34" dur="1" fill="hold">
                                          <p:stCondLst>
                                            <p:cond delay="0"/>
                                          </p:stCondLst>
                                        </p:cTn>
                                        <p:tgtEl>
                                          <p:spTgt spid="102410"/>
                                        </p:tgtEl>
                                        <p:attrNameLst>
                                          <p:attrName>style.visibility</p:attrName>
                                        </p:attrNameLst>
                                      </p:cBhvr>
                                      <p:to>
                                        <p:strVal val="visible"/>
                                      </p:to>
                                    </p:set>
                                    <p:animEffect transition="in" filter="fade">
                                      <p:cBhvr>
                                        <p:cTn id="35" dur="2000"/>
                                        <p:tgtEl>
                                          <p:spTgt spid="102410"/>
                                        </p:tgtEl>
                                      </p:cBhvr>
                                    </p:animEffect>
                                    <p:anim calcmode="lin" valueType="num">
                                      <p:cBhvr>
                                        <p:cTn id="36" dur="2000" fill="hold"/>
                                        <p:tgtEl>
                                          <p:spTgt spid="102410"/>
                                        </p:tgtEl>
                                        <p:attrNameLst>
                                          <p:attrName>ppt_w</p:attrName>
                                        </p:attrNameLst>
                                      </p:cBhvr>
                                      <p:tavLst>
                                        <p:tav tm="0" fmla="#ppt_w*sin(2.5*pi*$)">
                                          <p:val>
                                            <p:fltVal val="0"/>
                                          </p:val>
                                        </p:tav>
                                        <p:tav tm="100000">
                                          <p:val>
                                            <p:fltVal val="1"/>
                                          </p:val>
                                        </p:tav>
                                      </p:tavLst>
                                    </p:anim>
                                    <p:anim calcmode="lin" valueType="num">
                                      <p:cBhvr>
                                        <p:cTn id="37" dur="2000" fill="hold"/>
                                        <p:tgtEl>
                                          <p:spTgt spid="102410"/>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6" presetClass="entr" presetSubtype="0" fill="hold" nodeType="clickEffect">
                                  <p:stCondLst>
                                    <p:cond delay="0"/>
                                  </p:stCondLst>
                                  <p:childTnLst>
                                    <p:set>
                                      <p:cBhvr>
                                        <p:cTn id="41" dur="1" fill="hold">
                                          <p:stCondLst>
                                            <p:cond delay="0"/>
                                          </p:stCondLst>
                                        </p:cTn>
                                        <p:tgtEl>
                                          <p:spTgt spid="102412"/>
                                        </p:tgtEl>
                                        <p:attrNameLst>
                                          <p:attrName>style.visibility</p:attrName>
                                        </p:attrNameLst>
                                      </p:cBhvr>
                                      <p:to>
                                        <p:strVal val="visible"/>
                                      </p:to>
                                    </p:set>
                                    <p:animEffect transition="in" filter="wipe(down)">
                                      <p:cBhvr>
                                        <p:cTn id="42" dur="580">
                                          <p:stCondLst>
                                            <p:cond delay="0"/>
                                          </p:stCondLst>
                                        </p:cTn>
                                        <p:tgtEl>
                                          <p:spTgt spid="102412"/>
                                        </p:tgtEl>
                                      </p:cBhvr>
                                    </p:animEffect>
                                    <p:anim calcmode="lin" valueType="num">
                                      <p:cBhvr>
                                        <p:cTn id="43" dur="1822" tmFilter="0,0; 0.14,0.36; 0.43,0.73; 0.71,0.91; 1.0,1.0">
                                          <p:stCondLst>
                                            <p:cond delay="0"/>
                                          </p:stCondLst>
                                        </p:cTn>
                                        <p:tgtEl>
                                          <p:spTgt spid="102412"/>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02412"/>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02412"/>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02412"/>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02412"/>
                                        </p:tgtEl>
                                        <p:attrNameLst>
                                          <p:attrName>ppt_y</p:attrName>
                                        </p:attrNameLst>
                                      </p:cBhvr>
                                      <p:tavLst>
                                        <p:tav tm="0" fmla="#ppt_y-sin(pi*$)/81">
                                          <p:val>
                                            <p:fltVal val="0"/>
                                          </p:val>
                                        </p:tav>
                                        <p:tav tm="100000">
                                          <p:val>
                                            <p:fltVal val="1"/>
                                          </p:val>
                                        </p:tav>
                                      </p:tavLst>
                                    </p:anim>
                                    <p:animScale>
                                      <p:cBhvr>
                                        <p:cTn id="48" dur="26">
                                          <p:stCondLst>
                                            <p:cond delay="650"/>
                                          </p:stCondLst>
                                        </p:cTn>
                                        <p:tgtEl>
                                          <p:spTgt spid="102412"/>
                                        </p:tgtEl>
                                      </p:cBhvr>
                                      <p:to x="100000" y="60000"/>
                                    </p:animScale>
                                    <p:animScale>
                                      <p:cBhvr>
                                        <p:cTn id="49" dur="166" decel="50000">
                                          <p:stCondLst>
                                            <p:cond delay="676"/>
                                          </p:stCondLst>
                                        </p:cTn>
                                        <p:tgtEl>
                                          <p:spTgt spid="102412"/>
                                        </p:tgtEl>
                                      </p:cBhvr>
                                      <p:to x="100000" y="100000"/>
                                    </p:animScale>
                                    <p:animScale>
                                      <p:cBhvr>
                                        <p:cTn id="50" dur="26">
                                          <p:stCondLst>
                                            <p:cond delay="1312"/>
                                          </p:stCondLst>
                                        </p:cTn>
                                        <p:tgtEl>
                                          <p:spTgt spid="102412"/>
                                        </p:tgtEl>
                                      </p:cBhvr>
                                      <p:to x="100000" y="80000"/>
                                    </p:animScale>
                                    <p:animScale>
                                      <p:cBhvr>
                                        <p:cTn id="51" dur="166" decel="50000">
                                          <p:stCondLst>
                                            <p:cond delay="1338"/>
                                          </p:stCondLst>
                                        </p:cTn>
                                        <p:tgtEl>
                                          <p:spTgt spid="102412"/>
                                        </p:tgtEl>
                                      </p:cBhvr>
                                      <p:to x="100000" y="100000"/>
                                    </p:animScale>
                                    <p:animScale>
                                      <p:cBhvr>
                                        <p:cTn id="52" dur="26">
                                          <p:stCondLst>
                                            <p:cond delay="1642"/>
                                          </p:stCondLst>
                                        </p:cTn>
                                        <p:tgtEl>
                                          <p:spTgt spid="102412"/>
                                        </p:tgtEl>
                                      </p:cBhvr>
                                      <p:to x="100000" y="90000"/>
                                    </p:animScale>
                                    <p:animScale>
                                      <p:cBhvr>
                                        <p:cTn id="53" dur="166" decel="50000">
                                          <p:stCondLst>
                                            <p:cond delay="1668"/>
                                          </p:stCondLst>
                                        </p:cTn>
                                        <p:tgtEl>
                                          <p:spTgt spid="102412"/>
                                        </p:tgtEl>
                                      </p:cBhvr>
                                      <p:to x="100000" y="100000"/>
                                    </p:animScale>
                                    <p:animScale>
                                      <p:cBhvr>
                                        <p:cTn id="54" dur="26">
                                          <p:stCondLst>
                                            <p:cond delay="1808"/>
                                          </p:stCondLst>
                                        </p:cTn>
                                        <p:tgtEl>
                                          <p:spTgt spid="102412"/>
                                        </p:tgtEl>
                                      </p:cBhvr>
                                      <p:to x="100000" y="95000"/>
                                    </p:animScale>
                                    <p:animScale>
                                      <p:cBhvr>
                                        <p:cTn id="55" dur="166" decel="50000">
                                          <p:stCondLst>
                                            <p:cond delay="1834"/>
                                          </p:stCondLst>
                                        </p:cTn>
                                        <p:tgtEl>
                                          <p:spTgt spid="1024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Finalized BGP path tables (Part I)</a:t>
            </a:r>
          </a:p>
        </p:txBody>
      </p:sp>
      <p:pic>
        <p:nvPicPr>
          <p:cNvPr id="103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029200"/>
            <a:ext cx="34480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50" y="2286000"/>
            <a:ext cx="576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838200"/>
            <a:ext cx="349408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463" y="4251325"/>
            <a:ext cx="34829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973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103429"/>
                                        </p:tgtEl>
                                        <p:attrNameLst>
                                          <p:attrName>style.visibility</p:attrName>
                                        </p:attrNameLst>
                                      </p:cBhvr>
                                      <p:to>
                                        <p:strVal val="visible"/>
                                      </p:to>
                                    </p:set>
                                    <p:animEffect transition="in" filter="fade">
                                      <p:cBhvr>
                                        <p:cTn id="14" dur="2000"/>
                                        <p:tgtEl>
                                          <p:spTgt spid="103429"/>
                                        </p:tgtEl>
                                      </p:cBhvr>
                                    </p:animEffect>
                                    <p:anim calcmode="lin" valueType="num">
                                      <p:cBhvr>
                                        <p:cTn id="15" dur="2000" fill="hold"/>
                                        <p:tgtEl>
                                          <p:spTgt spid="103429"/>
                                        </p:tgtEl>
                                        <p:attrNameLst>
                                          <p:attrName>ppt_w</p:attrName>
                                        </p:attrNameLst>
                                      </p:cBhvr>
                                      <p:tavLst>
                                        <p:tav tm="0" fmla="#ppt_w*sin(2.5*pi*$)">
                                          <p:val>
                                            <p:fltVal val="0"/>
                                          </p:val>
                                        </p:tav>
                                        <p:tav tm="100000">
                                          <p:val>
                                            <p:fltVal val="1"/>
                                          </p:val>
                                        </p:tav>
                                      </p:tavLst>
                                    </p:anim>
                                    <p:anim calcmode="lin" valueType="num">
                                      <p:cBhvr>
                                        <p:cTn id="16" dur="2000" fill="hold"/>
                                        <p:tgtEl>
                                          <p:spTgt spid="10342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103430"/>
                                        </p:tgtEl>
                                        <p:attrNameLst>
                                          <p:attrName>style.visibility</p:attrName>
                                        </p:attrNameLst>
                                      </p:cBhvr>
                                      <p:to>
                                        <p:strVal val="visible"/>
                                      </p:to>
                                    </p:set>
                                    <p:animEffect transition="in" filter="fade">
                                      <p:cBhvr>
                                        <p:cTn id="21" dur="2000"/>
                                        <p:tgtEl>
                                          <p:spTgt spid="103430"/>
                                        </p:tgtEl>
                                      </p:cBhvr>
                                    </p:animEffect>
                                    <p:anim calcmode="lin" valueType="num">
                                      <p:cBhvr>
                                        <p:cTn id="22" dur="2000" fill="hold"/>
                                        <p:tgtEl>
                                          <p:spTgt spid="103430"/>
                                        </p:tgtEl>
                                        <p:attrNameLst>
                                          <p:attrName>ppt_w</p:attrName>
                                        </p:attrNameLst>
                                      </p:cBhvr>
                                      <p:tavLst>
                                        <p:tav tm="0" fmla="#ppt_w*sin(2.5*pi*$)">
                                          <p:val>
                                            <p:fltVal val="0"/>
                                          </p:val>
                                        </p:tav>
                                        <p:tav tm="100000">
                                          <p:val>
                                            <p:fltVal val="1"/>
                                          </p:val>
                                        </p:tav>
                                      </p:tavLst>
                                    </p:anim>
                                    <p:anim calcmode="lin" valueType="num">
                                      <p:cBhvr>
                                        <p:cTn id="23" dur="2000" fill="hold"/>
                                        <p:tgtEl>
                                          <p:spTgt spid="103430"/>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103431"/>
                                        </p:tgtEl>
                                        <p:attrNameLst>
                                          <p:attrName>style.visibility</p:attrName>
                                        </p:attrNameLst>
                                      </p:cBhvr>
                                      <p:to>
                                        <p:strVal val="visible"/>
                                      </p:to>
                                    </p:set>
                                    <p:animEffect transition="in" filter="fade">
                                      <p:cBhvr>
                                        <p:cTn id="28" dur="2000"/>
                                        <p:tgtEl>
                                          <p:spTgt spid="103431"/>
                                        </p:tgtEl>
                                      </p:cBhvr>
                                    </p:animEffect>
                                    <p:anim calcmode="lin" valueType="num">
                                      <p:cBhvr>
                                        <p:cTn id="29" dur="2000" fill="hold"/>
                                        <p:tgtEl>
                                          <p:spTgt spid="103431"/>
                                        </p:tgtEl>
                                        <p:attrNameLst>
                                          <p:attrName>ppt_w</p:attrName>
                                        </p:attrNameLst>
                                      </p:cBhvr>
                                      <p:tavLst>
                                        <p:tav tm="0" fmla="#ppt_w*sin(2.5*pi*$)">
                                          <p:val>
                                            <p:fltVal val="0"/>
                                          </p:val>
                                        </p:tav>
                                        <p:tav tm="100000">
                                          <p:val>
                                            <p:fltVal val="1"/>
                                          </p:val>
                                        </p:tav>
                                      </p:tavLst>
                                    </p:anim>
                                    <p:anim calcmode="lin" valueType="num">
                                      <p:cBhvr>
                                        <p:cTn id="30" dur="2000" fill="hold"/>
                                        <p:tgtEl>
                                          <p:spTgt spid="1034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2482850"/>
            <a:ext cx="5765800"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Finalized BGP path tables (Part II)</a:t>
            </a:r>
          </a:p>
        </p:txBody>
      </p:sp>
      <p:pic>
        <p:nvPicPr>
          <p:cNvPr id="300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75" y="723900"/>
            <a:ext cx="3482975"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0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3" y="762000"/>
            <a:ext cx="34925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0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363" y="4572000"/>
            <a:ext cx="34829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948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300034"/>
                                        </p:tgtEl>
                                        <p:attrNameLst>
                                          <p:attrName>style.visibility</p:attrName>
                                        </p:attrNameLst>
                                      </p:cBhvr>
                                      <p:to>
                                        <p:strVal val="visible"/>
                                      </p:to>
                                    </p:set>
                                    <p:animEffect transition="in" filter="fade">
                                      <p:cBhvr>
                                        <p:cTn id="14" dur="2000"/>
                                        <p:tgtEl>
                                          <p:spTgt spid="300034"/>
                                        </p:tgtEl>
                                      </p:cBhvr>
                                    </p:animEffect>
                                    <p:anim calcmode="lin" valueType="num">
                                      <p:cBhvr>
                                        <p:cTn id="15" dur="2000" fill="hold"/>
                                        <p:tgtEl>
                                          <p:spTgt spid="300034"/>
                                        </p:tgtEl>
                                        <p:attrNameLst>
                                          <p:attrName>ppt_w</p:attrName>
                                        </p:attrNameLst>
                                      </p:cBhvr>
                                      <p:tavLst>
                                        <p:tav tm="0" fmla="#ppt_w*sin(2.5*pi*$)">
                                          <p:val>
                                            <p:fltVal val="0"/>
                                          </p:val>
                                        </p:tav>
                                        <p:tav tm="100000">
                                          <p:val>
                                            <p:fltVal val="1"/>
                                          </p:val>
                                        </p:tav>
                                      </p:tavLst>
                                    </p:anim>
                                    <p:anim calcmode="lin" valueType="num">
                                      <p:cBhvr>
                                        <p:cTn id="16" dur="2000" fill="hold"/>
                                        <p:tgtEl>
                                          <p:spTgt spid="30003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300035"/>
                                        </p:tgtEl>
                                        <p:attrNameLst>
                                          <p:attrName>style.visibility</p:attrName>
                                        </p:attrNameLst>
                                      </p:cBhvr>
                                      <p:to>
                                        <p:strVal val="visible"/>
                                      </p:to>
                                    </p:set>
                                    <p:animEffect transition="in" filter="fade">
                                      <p:cBhvr>
                                        <p:cTn id="21" dur="2000"/>
                                        <p:tgtEl>
                                          <p:spTgt spid="300035"/>
                                        </p:tgtEl>
                                      </p:cBhvr>
                                    </p:animEffect>
                                    <p:anim calcmode="lin" valueType="num">
                                      <p:cBhvr>
                                        <p:cTn id="22" dur="2000" fill="hold"/>
                                        <p:tgtEl>
                                          <p:spTgt spid="300035"/>
                                        </p:tgtEl>
                                        <p:attrNameLst>
                                          <p:attrName>ppt_w</p:attrName>
                                        </p:attrNameLst>
                                      </p:cBhvr>
                                      <p:tavLst>
                                        <p:tav tm="0" fmla="#ppt_w*sin(2.5*pi*$)">
                                          <p:val>
                                            <p:fltVal val="0"/>
                                          </p:val>
                                        </p:tav>
                                        <p:tav tm="100000">
                                          <p:val>
                                            <p:fltVal val="1"/>
                                          </p:val>
                                        </p:tav>
                                      </p:tavLst>
                                    </p:anim>
                                    <p:anim calcmode="lin" valueType="num">
                                      <p:cBhvr>
                                        <p:cTn id="23" dur="2000" fill="hold"/>
                                        <p:tgtEl>
                                          <p:spTgt spid="300035"/>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300036"/>
                                        </p:tgtEl>
                                        <p:attrNameLst>
                                          <p:attrName>style.visibility</p:attrName>
                                        </p:attrNameLst>
                                      </p:cBhvr>
                                      <p:to>
                                        <p:strVal val="visible"/>
                                      </p:to>
                                    </p:set>
                                    <p:animEffect transition="in" filter="fade">
                                      <p:cBhvr>
                                        <p:cTn id="28" dur="2000"/>
                                        <p:tgtEl>
                                          <p:spTgt spid="300036"/>
                                        </p:tgtEl>
                                      </p:cBhvr>
                                    </p:animEffect>
                                    <p:anim calcmode="lin" valueType="num">
                                      <p:cBhvr>
                                        <p:cTn id="29" dur="2000" fill="hold"/>
                                        <p:tgtEl>
                                          <p:spTgt spid="300036"/>
                                        </p:tgtEl>
                                        <p:attrNameLst>
                                          <p:attrName>ppt_w</p:attrName>
                                        </p:attrNameLst>
                                      </p:cBhvr>
                                      <p:tavLst>
                                        <p:tav tm="0" fmla="#ppt_w*sin(2.5*pi*$)">
                                          <p:val>
                                            <p:fltVal val="0"/>
                                          </p:val>
                                        </p:tav>
                                        <p:tav tm="100000">
                                          <p:val>
                                            <p:fltVal val="1"/>
                                          </p:val>
                                        </p:tav>
                                      </p:tavLst>
                                    </p:anim>
                                    <p:anim calcmode="lin" valueType="num">
                                      <p:cBhvr>
                                        <p:cTn id="30" dur="2000" fill="hold"/>
                                        <p:tgtEl>
                                          <p:spTgt spid="300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Finalized BGP path tables (Part III)</a:t>
            </a:r>
          </a:p>
        </p:txBody>
      </p:sp>
      <p:pic>
        <p:nvPicPr>
          <p:cNvPr id="301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5029200"/>
            <a:ext cx="34702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1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33425"/>
            <a:ext cx="345916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320925"/>
            <a:ext cx="576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105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270375"/>
            <a:ext cx="34702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654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301058"/>
                                        </p:tgtEl>
                                        <p:attrNameLst>
                                          <p:attrName>style.visibility</p:attrName>
                                        </p:attrNameLst>
                                      </p:cBhvr>
                                      <p:to>
                                        <p:strVal val="visible"/>
                                      </p:to>
                                    </p:set>
                                    <p:animEffect transition="in" filter="fade">
                                      <p:cBhvr>
                                        <p:cTn id="14" dur="2000"/>
                                        <p:tgtEl>
                                          <p:spTgt spid="301058"/>
                                        </p:tgtEl>
                                      </p:cBhvr>
                                    </p:animEffect>
                                    <p:anim calcmode="lin" valueType="num">
                                      <p:cBhvr>
                                        <p:cTn id="15" dur="2000" fill="hold"/>
                                        <p:tgtEl>
                                          <p:spTgt spid="301058"/>
                                        </p:tgtEl>
                                        <p:attrNameLst>
                                          <p:attrName>ppt_w</p:attrName>
                                        </p:attrNameLst>
                                      </p:cBhvr>
                                      <p:tavLst>
                                        <p:tav tm="0" fmla="#ppt_w*sin(2.5*pi*$)">
                                          <p:val>
                                            <p:fltVal val="0"/>
                                          </p:val>
                                        </p:tav>
                                        <p:tav tm="100000">
                                          <p:val>
                                            <p:fltVal val="1"/>
                                          </p:val>
                                        </p:tav>
                                      </p:tavLst>
                                    </p:anim>
                                    <p:anim calcmode="lin" valueType="num">
                                      <p:cBhvr>
                                        <p:cTn id="16" dur="2000" fill="hold"/>
                                        <p:tgtEl>
                                          <p:spTgt spid="301058"/>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301059"/>
                                        </p:tgtEl>
                                        <p:attrNameLst>
                                          <p:attrName>style.visibility</p:attrName>
                                        </p:attrNameLst>
                                      </p:cBhvr>
                                      <p:to>
                                        <p:strVal val="visible"/>
                                      </p:to>
                                    </p:set>
                                    <p:animEffect transition="in" filter="fade">
                                      <p:cBhvr>
                                        <p:cTn id="21" dur="2000"/>
                                        <p:tgtEl>
                                          <p:spTgt spid="301059"/>
                                        </p:tgtEl>
                                      </p:cBhvr>
                                    </p:animEffect>
                                    <p:anim calcmode="lin" valueType="num">
                                      <p:cBhvr>
                                        <p:cTn id="22" dur="2000" fill="hold"/>
                                        <p:tgtEl>
                                          <p:spTgt spid="301059"/>
                                        </p:tgtEl>
                                        <p:attrNameLst>
                                          <p:attrName>ppt_w</p:attrName>
                                        </p:attrNameLst>
                                      </p:cBhvr>
                                      <p:tavLst>
                                        <p:tav tm="0" fmla="#ppt_w*sin(2.5*pi*$)">
                                          <p:val>
                                            <p:fltVal val="0"/>
                                          </p:val>
                                        </p:tav>
                                        <p:tav tm="100000">
                                          <p:val>
                                            <p:fltVal val="1"/>
                                          </p:val>
                                        </p:tav>
                                      </p:tavLst>
                                    </p:anim>
                                    <p:anim calcmode="lin" valueType="num">
                                      <p:cBhvr>
                                        <p:cTn id="23" dur="2000" fill="hold"/>
                                        <p:tgtEl>
                                          <p:spTgt spid="301059"/>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301060"/>
                                        </p:tgtEl>
                                        <p:attrNameLst>
                                          <p:attrName>style.visibility</p:attrName>
                                        </p:attrNameLst>
                                      </p:cBhvr>
                                      <p:to>
                                        <p:strVal val="visible"/>
                                      </p:to>
                                    </p:set>
                                    <p:animEffect transition="in" filter="fade">
                                      <p:cBhvr>
                                        <p:cTn id="28" dur="2000"/>
                                        <p:tgtEl>
                                          <p:spTgt spid="301060"/>
                                        </p:tgtEl>
                                      </p:cBhvr>
                                    </p:animEffect>
                                    <p:anim calcmode="lin" valueType="num">
                                      <p:cBhvr>
                                        <p:cTn id="29" dur="2000" fill="hold"/>
                                        <p:tgtEl>
                                          <p:spTgt spid="301060"/>
                                        </p:tgtEl>
                                        <p:attrNameLst>
                                          <p:attrName>ppt_w</p:attrName>
                                        </p:attrNameLst>
                                      </p:cBhvr>
                                      <p:tavLst>
                                        <p:tav tm="0" fmla="#ppt_w*sin(2.5*pi*$)">
                                          <p:val>
                                            <p:fltVal val="0"/>
                                          </p:val>
                                        </p:tav>
                                        <p:tav tm="100000">
                                          <p:val>
                                            <p:fltVal val="1"/>
                                          </p:val>
                                        </p:tav>
                                      </p:tavLst>
                                    </p:anim>
                                    <p:anim calcmode="lin" valueType="num">
                                      <p:cBhvr>
                                        <p:cTn id="30" dur="2000" fill="hold"/>
                                        <p:tgtEl>
                                          <p:spTgt spid="3010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947"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948" name="Text Box 4"/>
          <p:cNvSpPr txBox="1">
            <a:spLocks noChangeArrowheads="1"/>
          </p:cNvSpPr>
          <p:nvPr/>
        </p:nvSpPr>
        <p:spPr bwMode="auto">
          <a:xfrm>
            <a:off x="304800" y="381000"/>
            <a:ext cx="2853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i="1" baseline="0" dirty="0">
                <a:latin typeface="Times New Roman" panose="02020603050405020304" pitchFamily="18" charset="0"/>
              </a:rPr>
              <a:t>Popular routing protocols</a:t>
            </a:r>
          </a:p>
        </p:txBody>
      </p:sp>
      <p:sp>
        <p:nvSpPr>
          <p:cNvPr id="1106949" name="Line 5"/>
          <p:cNvSpPr>
            <a:spLocks noChangeShapeType="1"/>
          </p:cNvSpPr>
          <p:nvPr/>
        </p:nvSpPr>
        <p:spPr bwMode="auto">
          <a:xfrm>
            <a:off x="152400" y="6021288"/>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11069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38" y="2030413"/>
            <a:ext cx="6837362" cy="322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018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Forwarding tables after injection from BGP (Part I)</a:t>
            </a:r>
          </a:p>
        </p:txBody>
      </p:sp>
      <p:pic>
        <p:nvPicPr>
          <p:cNvPr id="1044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 y="781050"/>
            <a:ext cx="13684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114800"/>
            <a:ext cx="576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9700" y="781050"/>
            <a:ext cx="13684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1075" y="781050"/>
            <a:ext cx="13684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450" y="781050"/>
            <a:ext cx="13684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468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104453"/>
                                        </p:tgtEl>
                                        <p:attrNameLst>
                                          <p:attrName>style.visibility</p:attrName>
                                        </p:attrNameLst>
                                      </p:cBhvr>
                                      <p:to>
                                        <p:strVal val="visible"/>
                                      </p:to>
                                    </p:set>
                                    <p:animEffect transition="in" filter="fade">
                                      <p:cBhvr>
                                        <p:cTn id="14" dur="2000"/>
                                        <p:tgtEl>
                                          <p:spTgt spid="104453"/>
                                        </p:tgtEl>
                                      </p:cBhvr>
                                    </p:animEffect>
                                    <p:anim calcmode="lin" valueType="num">
                                      <p:cBhvr>
                                        <p:cTn id="15" dur="2000" fill="hold"/>
                                        <p:tgtEl>
                                          <p:spTgt spid="104453"/>
                                        </p:tgtEl>
                                        <p:attrNameLst>
                                          <p:attrName>ppt_w</p:attrName>
                                        </p:attrNameLst>
                                      </p:cBhvr>
                                      <p:tavLst>
                                        <p:tav tm="0" fmla="#ppt_w*sin(2.5*pi*$)">
                                          <p:val>
                                            <p:fltVal val="0"/>
                                          </p:val>
                                        </p:tav>
                                        <p:tav tm="100000">
                                          <p:val>
                                            <p:fltVal val="1"/>
                                          </p:val>
                                        </p:tav>
                                      </p:tavLst>
                                    </p:anim>
                                    <p:anim calcmode="lin" valueType="num">
                                      <p:cBhvr>
                                        <p:cTn id="16" dur="2000" fill="hold"/>
                                        <p:tgtEl>
                                          <p:spTgt spid="104453"/>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104454"/>
                                        </p:tgtEl>
                                        <p:attrNameLst>
                                          <p:attrName>style.visibility</p:attrName>
                                        </p:attrNameLst>
                                      </p:cBhvr>
                                      <p:to>
                                        <p:strVal val="visible"/>
                                      </p:to>
                                    </p:set>
                                    <p:animEffect transition="in" filter="fade">
                                      <p:cBhvr>
                                        <p:cTn id="21" dur="2000"/>
                                        <p:tgtEl>
                                          <p:spTgt spid="104454"/>
                                        </p:tgtEl>
                                      </p:cBhvr>
                                    </p:animEffect>
                                    <p:anim calcmode="lin" valueType="num">
                                      <p:cBhvr>
                                        <p:cTn id="22" dur="2000" fill="hold"/>
                                        <p:tgtEl>
                                          <p:spTgt spid="104454"/>
                                        </p:tgtEl>
                                        <p:attrNameLst>
                                          <p:attrName>ppt_w</p:attrName>
                                        </p:attrNameLst>
                                      </p:cBhvr>
                                      <p:tavLst>
                                        <p:tav tm="0" fmla="#ppt_w*sin(2.5*pi*$)">
                                          <p:val>
                                            <p:fltVal val="0"/>
                                          </p:val>
                                        </p:tav>
                                        <p:tav tm="100000">
                                          <p:val>
                                            <p:fltVal val="1"/>
                                          </p:val>
                                        </p:tav>
                                      </p:tavLst>
                                    </p:anim>
                                    <p:anim calcmode="lin" valueType="num">
                                      <p:cBhvr>
                                        <p:cTn id="23" dur="2000" fill="hold"/>
                                        <p:tgtEl>
                                          <p:spTgt spid="104454"/>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104455"/>
                                        </p:tgtEl>
                                        <p:attrNameLst>
                                          <p:attrName>style.visibility</p:attrName>
                                        </p:attrNameLst>
                                      </p:cBhvr>
                                      <p:to>
                                        <p:strVal val="visible"/>
                                      </p:to>
                                    </p:set>
                                    <p:animEffect transition="in" filter="fade">
                                      <p:cBhvr>
                                        <p:cTn id="28" dur="2000"/>
                                        <p:tgtEl>
                                          <p:spTgt spid="104455"/>
                                        </p:tgtEl>
                                      </p:cBhvr>
                                    </p:animEffect>
                                    <p:anim calcmode="lin" valueType="num">
                                      <p:cBhvr>
                                        <p:cTn id="29" dur="2000" fill="hold"/>
                                        <p:tgtEl>
                                          <p:spTgt spid="104455"/>
                                        </p:tgtEl>
                                        <p:attrNameLst>
                                          <p:attrName>ppt_w</p:attrName>
                                        </p:attrNameLst>
                                      </p:cBhvr>
                                      <p:tavLst>
                                        <p:tav tm="0" fmla="#ppt_w*sin(2.5*pi*$)">
                                          <p:val>
                                            <p:fltVal val="0"/>
                                          </p:val>
                                        </p:tav>
                                        <p:tav tm="100000">
                                          <p:val>
                                            <p:fltVal val="1"/>
                                          </p:val>
                                        </p:tav>
                                      </p:tavLst>
                                    </p:anim>
                                    <p:anim calcmode="lin" valueType="num">
                                      <p:cBhvr>
                                        <p:cTn id="30" dur="2000" fill="hold"/>
                                        <p:tgtEl>
                                          <p:spTgt spid="104455"/>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5" presetClass="entr" presetSubtype="0" fill="hold" nodeType="clickEffect">
                                  <p:stCondLst>
                                    <p:cond delay="0"/>
                                  </p:stCondLst>
                                  <p:childTnLst>
                                    <p:set>
                                      <p:cBhvr>
                                        <p:cTn id="34" dur="1" fill="hold">
                                          <p:stCondLst>
                                            <p:cond delay="0"/>
                                          </p:stCondLst>
                                        </p:cTn>
                                        <p:tgtEl>
                                          <p:spTgt spid="104456"/>
                                        </p:tgtEl>
                                        <p:attrNameLst>
                                          <p:attrName>style.visibility</p:attrName>
                                        </p:attrNameLst>
                                      </p:cBhvr>
                                      <p:to>
                                        <p:strVal val="visible"/>
                                      </p:to>
                                    </p:set>
                                    <p:animEffect transition="in" filter="fade">
                                      <p:cBhvr>
                                        <p:cTn id="35" dur="2000"/>
                                        <p:tgtEl>
                                          <p:spTgt spid="104456"/>
                                        </p:tgtEl>
                                      </p:cBhvr>
                                    </p:animEffect>
                                    <p:anim calcmode="lin" valueType="num">
                                      <p:cBhvr>
                                        <p:cTn id="36" dur="2000" fill="hold"/>
                                        <p:tgtEl>
                                          <p:spTgt spid="104456"/>
                                        </p:tgtEl>
                                        <p:attrNameLst>
                                          <p:attrName>ppt_w</p:attrName>
                                        </p:attrNameLst>
                                      </p:cBhvr>
                                      <p:tavLst>
                                        <p:tav tm="0" fmla="#ppt_w*sin(2.5*pi*$)">
                                          <p:val>
                                            <p:fltVal val="0"/>
                                          </p:val>
                                        </p:tav>
                                        <p:tav tm="100000">
                                          <p:val>
                                            <p:fltVal val="1"/>
                                          </p:val>
                                        </p:tav>
                                      </p:tavLst>
                                    </p:anim>
                                    <p:anim calcmode="lin" valueType="num">
                                      <p:cBhvr>
                                        <p:cTn id="37" dur="2000" fill="hold"/>
                                        <p:tgtEl>
                                          <p:spTgt spid="1044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2057400"/>
            <a:ext cx="576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Forwarding tables after injection from BGP (Part II)</a:t>
            </a:r>
          </a:p>
        </p:txBody>
      </p:sp>
      <p:pic>
        <p:nvPicPr>
          <p:cNvPr id="302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075" y="839788"/>
            <a:ext cx="14795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4267200"/>
            <a:ext cx="14795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938" y="3581400"/>
            <a:ext cx="1477962"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873625"/>
            <a:ext cx="14795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762000"/>
            <a:ext cx="14795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49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302082"/>
                                        </p:tgtEl>
                                        <p:attrNameLst>
                                          <p:attrName>style.visibility</p:attrName>
                                        </p:attrNameLst>
                                      </p:cBhvr>
                                      <p:to>
                                        <p:strVal val="visible"/>
                                      </p:to>
                                    </p:set>
                                    <p:animEffect transition="in" filter="fade">
                                      <p:cBhvr>
                                        <p:cTn id="14" dur="2000"/>
                                        <p:tgtEl>
                                          <p:spTgt spid="302082"/>
                                        </p:tgtEl>
                                      </p:cBhvr>
                                    </p:animEffect>
                                    <p:anim calcmode="lin" valueType="num">
                                      <p:cBhvr>
                                        <p:cTn id="15" dur="2000" fill="hold"/>
                                        <p:tgtEl>
                                          <p:spTgt spid="302082"/>
                                        </p:tgtEl>
                                        <p:attrNameLst>
                                          <p:attrName>ppt_w</p:attrName>
                                        </p:attrNameLst>
                                      </p:cBhvr>
                                      <p:tavLst>
                                        <p:tav tm="0" fmla="#ppt_w*sin(2.5*pi*$)">
                                          <p:val>
                                            <p:fltVal val="0"/>
                                          </p:val>
                                        </p:tav>
                                        <p:tav tm="100000">
                                          <p:val>
                                            <p:fltVal val="1"/>
                                          </p:val>
                                        </p:tav>
                                      </p:tavLst>
                                    </p:anim>
                                    <p:anim calcmode="lin" valueType="num">
                                      <p:cBhvr>
                                        <p:cTn id="16" dur="2000" fill="hold"/>
                                        <p:tgtEl>
                                          <p:spTgt spid="30208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302083"/>
                                        </p:tgtEl>
                                        <p:attrNameLst>
                                          <p:attrName>style.visibility</p:attrName>
                                        </p:attrNameLst>
                                      </p:cBhvr>
                                      <p:to>
                                        <p:strVal val="visible"/>
                                      </p:to>
                                    </p:set>
                                    <p:animEffect transition="in" filter="fade">
                                      <p:cBhvr>
                                        <p:cTn id="21" dur="2000"/>
                                        <p:tgtEl>
                                          <p:spTgt spid="302083"/>
                                        </p:tgtEl>
                                      </p:cBhvr>
                                    </p:animEffect>
                                    <p:anim calcmode="lin" valueType="num">
                                      <p:cBhvr>
                                        <p:cTn id="22" dur="2000" fill="hold"/>
                                        <p:tgtEl>
                                          <p:spTgt spid="302083"/>
                                        </p:tgtEl>
                                        <p:attrNameLst>
                                          <p:attrName>ppt_w</p:attrName>
                                        </p:attrNameLst>
                                      </p:cBhvr>
                                      <p:tavLst>
                                        <p:tav tm="0" fmla="#ppt_w*sin(2.5*pi*$)">
                                          <p:val>
                                            <p:fltVal val="0"/>
                                          </p:val>
                                        </p:tav>
                                        <p:tav tm="100000">
                                          <p:val>
                                            <p:fltVal val="1"/>
                                          </p:val>
                                        </p:tav>
                                      </p:tavLst>
                                    </p:anim>
                                    <p:anim calcmode="lin" valueType="num">
                                      <p:cBhvr>
                                        <p:cTn id="23" dur="2000" fill="hold"/>
                                        <p:tgtEl>
                                          <p:spTgt spid="302083"/>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302084"/>
                                        </p:tgtEl>
                                        <p:attrNameLst>
                                          <p:attrName>style.visibility</p:attrName>
                                        </p:attrNameLst>
                                      </p:cBhvr>
                                      <p:to>
                                        <p:strVal val="visible"/>
                                      </p:to>
                                    </p:set>
                                    <p:animEffect transition="in" filter="fade">
                                      <p:cBhvr>
                                        <p:cTn id="28" dur="2000"/>
                                        <p:tgtEl>
                                          <p:spTgt spid="302084"/>
                                        </p:tgtEl>
                                      </p:cBhvr>
                                    </p:animEffect>
                                    <p:anim calcmode="lin" valueType="num">
                                      <p:cBhvr>
                                        <p:cTn id="29" dur="2000" fill="hold"/>
                                        <p:tgtEl>
                                          <p:spTgt spid="302084"/>
                                        </p:tgtEl>
                                        <p:attrNameLst>
                                          <p:attrName>ppt_w</p:attrName>
                                        </p:attrNameLst>
                                      </p:cBhvr>
                                      <p:tavLst>
                                        <p:tav tm="0" fmla="#ppt_w*sin(2.5*pi*$)">
                                          <p:val>
                                            <p:fltVal val="0"/>
                                          </p:val>
                                        </p:tav>
                                        <p:tav tm="100000">
                                          <p:val>
                                            <p:fltVal val="1"/>
                                          </p:val>
                                        </p:tav>
                                      </p:tavLst>
                                    </p:anim>
                                    <p:anim calcmode="lin" valueType="num">
                                      <p:cBhvr>
                                        <p:cTn id="30" dur="2000" fill="hold"/>
                                        <p:tgtEl>
                                          <p:spTgt spid="302084"/>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5" presetClass="entr" presetSubtype="0" fill="hold" nodeType="clickEffect">
                                  <p:stCondLst>
                                    <p:cond delay="0"/>
                                  </p:stCondLst>
                                  <p:childTnLst>
                                    <p:set>
                                      <p:cBhvr>
                                        <p:cTn id="34" dur="1" fill="hold">
                                          <p:stCondLst>
                                            <p:cond delay="0"/>
                                          </p:stCondLst>
                                        </p:cTn>
                                        <p:tgtEl>
                                          <p:spTgt spid="302085"/>
                                        </p:tgtEl>
                                        <p:attrNameLst>
                                          <p:attrName>style.visibility</p:attrName>
                                        </p:attrNameLst>
                                      </p:cBhvr>
                                      <p:to>
                                        <p:strVal val="visible"/>
                                      </p:to>
                                    </p:set>
                                    <p:animEffect transition="in" filter="fade">
                                      <p:cBhvr>
                                        <p:cTn id="35" dur="2000"/>
                                        <p:tgtEl>
                                          <p:spTgt spid="302085"/>
                                        </p:tgtEl>
                                      </p:cBhvr>
                                    </p:animEffect>
                                    <p:anim calcmode="lin" valueType="num">
                                      <p:cBhvr>
                                        <p:cTn id="36" dur="2000" fill="hold"/>
                                        <p:tgtEl>
                                          <p:spTgt spid="302085"/>
                                        </p:tgtEl>
                                        <p:attrNameLst>
                                          <p:attrName>ppt_w</p:attrName>
                                        </p:attrNameLst>
                                      </p:cBhvr>
                                      <p:tavLst>
                                        <p:tav tm="0" fmla="#ppt_w*sin(2.5*pi*$)">
                                          <p:val>
                                            <p:fltVal val="0"/>
                                          </p:val>
                                        </p:tav>
                                        <p:tav tm="100000">
                                          <p:val>
                                            <p:fltVal val="1"/>
                                          </p:val>
                                        </p:tav>
                                      </p:tavLst>
                                    </p:anim>
                                    <p:anim calcmode="lin" valueType="num">
                                      <p:cBhvr>
                                        <p:cTn id="37" dur="2000" fill="hold"/>
                                        <p:tgtEl>
                                          <p:spTgt spid="302085"/>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5" presetClass="entr" presetSubtype="0" fill="hold" nodeType="clickEffect">
                                  <p:stCondLst>
                                    <p:cond delay="0"/>
                                  </p:stCondLst>
                                  <p:childTnLst>
                                    <p:set>
                                      <p:cBhvr>
                                        <p:cTn id="41" dur="1" fill="hold">
                                          <p:stCondLst>
                                            <p:cond delay="0"/>
                                          </p:stCondLst>
                                        </p:cTn>
                                        <p:tgtEl>
                                          <p:spTgt spid="302086"/>
                                        </p:tgtEl>
                                        <p:attrNameLst>
                                          <p:attrName>style.visibility</p:attrName>
                                        </p:attrNameLst>
                                      </p:cBhvr>
                                      <p:to>
                                        <p:strVal val="visible"/>
                                      </p:to>
                                    </p:set>
                                    <p:animEffect transition="in" filter="fade">
                                      <p:cBhvr>
                                        <p:cTn id="42" dur="2000"/>
                                        <p:tgtEl>
                                          <p:spTgt spid="302086"/>
                                        </p:tgtEl>
                                      </p:cBhvr>
                                    </p:animEffect>
                                    <p:anim calcmode="lin" valueType="num">
                                      <p:cBhvr>
                                        <p:cTn id="43" dur="2000" fill="hold"/>
                                        <p:tgtEl>
                                          <p:spTgt spid="302086"/>
                                        </p:tgtEl>
                                        <p:attrNameLst>
                                          <p:attrName>ppt_w</p:attrName>
                                        </p:attrNameLst>
                                      </p:cBhvr>
                                      <p:tavLst>
                                        <p:tav tm="0" fmla="#ppt_w*sin(2.5*pi*$)">
                                          <p:val>
                                            <p:fltVal val="0"/>
                                          </p:val>
                                        </p:tav>
                                        <p:tav tm="100000">
                                          <p:val>
                                            <p:fltVal val="1"/>
                                          </p:val>
                                        </p:tav>
                                      </p:tavLst>
                                    </p:anim>
                                    <p:anim calcmode="lin" valueType="num">
                                      <p:cBhvr>
                                        <p:cTn id="44" dur="2000" fill="hold"/>
                                        <p:tgtEl>
                                          <p:spTgt spid="3020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Format of path attribute</a:t>
            </a:r>
          </a:p>
        </p:txBody>
      </p:sp>
      <p:pic>
        <p:nvPicPr>
          <p:cNvPr id="105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3124200"/>
            <a:ext cx="8272462"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038" y="1685925"/>
            <a:ext cx="494506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
          <p:cNvSpPr>
            <a:spLocks noChangeArrowheads="1"/>
          </p:cNvSpPr>
          <p:nvPr/>
        </p:nvSpPr>
        <p:spPr bwMode="auto">
          <a:xfrm>
            <a:off x="6165901" y="4509120"/>
            <a:ext cx="2534816" cy="206210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1600" b="0" i="0" dirty="0">
                <a:latin typeface="Times New Roman" panose="02020603050405020304" pitchFamily="18" charset="0"/>
              </a:rPr>
              <a:t>Type</a:t>
            </a:r>
          </a:p>
          <a:p>
            <a:pPr algn="just"/>
            <a:r>
              <a:rPr lang="en-US" altLang="en-US" sz="1600" b="0" i="0" dirty="0">
                <a:latin typeface="Times New Roman" panose="02020603050405020304" pitchFamily="18" charset="0"/>
              </a:rPr>
              <a:t>1: ORIGIN</a:t>
            </a:r>
          </a:p>
          <a:p>
            <a:pPr algn="just"/>
            <a:r>
              <a:rPr lang="en-US" altLang="en-US" sz="1600" b="0" i="0" dirty="0">
                <a:latin typeface="Times New Roman" panose="02020603050405020304" pitchFamily="18" charset="0"/>
              </a:rPr>
              <a:t>2: AS_PATH</a:t>
            </a:r>
          </a:p>
          <a:p>
            <a:pPr algn="just"/>
            <a:r>
              <a:rPr lang="en-US" altLang="en-US" sz="1600" b="0" i="0" dirty="0">
                <a:latin typeface="Times New Roman" panose="02020603050405020304" pitchFamily="18" charset="0"/>
              </a:rPr>
              <a:t>3: NEXT_HOP</a:t>
            </a:r>
          </a:p>
          <a:p>
            <a:pPr algn="just"/>
            <a:r>
              <a:rPr lang="en-US" altLang="en-US" sz="1600" b="0" i="0" dirty="0">
                <a:latin typeface="Times New Roman" panose="02020603050405020304" pitchFamily="18" charset="0"/>
              </a:rPr>
              <a:t>4:MULTI_EXIT_DISC</a:t>
            </a:r>
          </a:p>
          <a:p>
            <a:pPr algn="just"/>
            <a:r>
              <a:rPr lang="en-US" altLang="en-US" sz="1600" b="0" i="0" dirty="0">
                <a:latin typeface="Times New Roman" panose="02020603050405020304" pitchFamily="18" charset="0"/>
              </a:rPr>
              <a:t>5: LOCAL_PREF</a:t>
            </a:r>
          </a:p>
          <a:p>
            <a:pPr algn="just"/>
            <a:r>
              <a:rPr lang="en-US" altLang="en-US" sz="1600" b="0" i="0" dirty="0">
                <a:latin typeface="Times New Roman" panose="02020603050405020304" pitchFamily="18" charset="0"/>
              </a:rPr>
              <a:t>6: ATOMIC_AGGREGATE</a:t>
            </a:r>
          </a:p>
          <a:p>
            <a:pPr algn="just"/>
            <a:r>
              <a:rPr lang="en-US" altLang="en-US" sz="1600" b="0" i="0" dirty="0">
                <a:latin typeface="Times New Roman" panose="02020603050405020304" pitchFamily="18" charset="0"/>
              </a:rPr>
              <a:t>7: AGGREGATOR</a:t>
            </a:r>
          </a:p>
        </p:txBody>
      </p:sp>
    </p:spTree>
    <p:extLst>
      <p:ext uri="{BB962C8B-B14F-4D97-AF65-F5344CB8AC3E}">
        <p14:creationId xmlns:p14="http://schemas.microsoft.com/office/powerpoint/2010/main" val="3609057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5478"/>
                                        </p:tgtEl>
                                        <p:attrNameLst>
                                          <p:attrName>style.visibility</p:attrName>
                                        </p:attrNameLst>
                                      </p:cBhvr>
                                      <p:to>
                                        <p:strVal val="visible"/>
                                      </p:to>
                                    </p:set>
                                    <p:anim calcmode="lin" valueType="num">
                                      <p:cBhvr>
                                        <p:cTn id="7" dur="500" fill="hold"/>
                                        <p:tgtEl>
                                          <p:spTgt spid="105478"/>
                                        </p:tgtEl>
                                        <p:attrNameLst>
                                          <p:attrName>ppt_w</p:attrName>
                                        </p:attrNameLst>
                                      </p:cBhvr>
                                      <p:tavLst>
                                        <p:tav tm="0">
                                          <p:val>
                                            <p:fltVal val="0"/>
                                          </p:val>
                                        </p:tav>
                                        <p:tav tm="100000">
                                          <p:val>
                                            <p:strVal val="#ppt_w"/>
                                          </p:val>
                                        </p:tav>
                                      </p:tavLst>
                                    </p:anim>
                                    <p:anim calcmode="lin" valueType="num">
                                      <p:cBhvr>
                                        <p:cTn id="8" dur="500" fill="hold"/>
                                        <p:tgtEl>
                                          <p:spTgt spid="105478"/>
                                        </p:tgtEl>
                                        <p:attrNameLst>
                                          <p:attrName>ppt_h</p:attrName>
                                        </p:attrNameLst>
                                      </p:cBhvr>
                                      <p:tavLst>
                                        <p:tav tm="0">
                                          <p:val>
                                            <p:fltVal val="0"/>
                                          </p:val>
                                        </p:tav>
                                        <p:tav tm="100000">
                                          <p:val>
                                            <p:strVal val="#ppt_h"/>
                                          </p:val>
                                        </p:tav>
                                      </p:tavLst>
                                    </p:anim>
                                    <p:animEffect transition="in" filter="fade">
                                      <p:cBhvr>
                                        <p:cTn id="9" dur="500"/>
                                        <p:tgtEl>
                                          <p:spTgt spid="1054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nodeType="clickEffect">
                                  <p:stCondLst>
                                    <p:cond delay="0"/>
                                  </p:stCondLst>
                                  <p:childTnLst>
                                    <p:set>
                                      <p:cBhvr>
                                        <p:cTn id="13" dur="1" fill="hold">
                                          <p:stCondLst>
                                            <p:cond delay="0"/>
                                          </p:stCondLst>
                                        </p:cTn>
                                        <p:tgtEl>
                                          <p:spTgt spid="105479"/>
                                        </p:tgtEl>
                                        <p:attrNameLst>
                                          <p:attrName>style.visibility</p:attrName>
                                        </p:attrNameLst>
                                      </p:cBhvr>
                                      <p:to>
                                        <p:strVal val="visible"/>
                                      </p:to>
                                    </p:set>
                                    <p:animEffect transition="in" filter="wipe(down)">
                                      <p:cBhvr>
                                        <p:cTn id="14" dur="580">
                                          <p:stCondLst>
                                            <p:cond delay="0"/>
                                          </p:stCondLst>
                                        </p:cTn>
                                        <p:tgtEl>
                                          <p:spTgt spid="105479"/>
                                        </p:tgtEl>
                                      </p:cBhvr>
                                    </p:animEffect>
                                    <p:anim calcmode="lin" valueType="num">
                                      <p:cBhvr>
                                        <p:cTn id="15" dur="1822" tmFilter="0,0; 0.14,0.36; 0.43,0.73; 0.71,0.91; 1.0,1.0">
                                          <p:stCondLst>
                                            <p:cond delay="0"/>
                                          </p:stCondLst>
                                        </p:cTn>
                                        <p:tgtEl>
                                          <p:spTgt spid="10547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547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547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547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5479"/>
                                        </p:tgtEl>
                                        <p:attrNameLst>
                                          <p:attrName>ppt_y</p:attrName>
                                        </p:attrNameLst>
                                      </p:cBhvr>
                                      <p:tavLst>
                                        <p:tav tm="0" fmla="#ppt_y-sin(pi*$)/81">
                                          <p:val>
                                            <p:fltVal val="0"/>
                                          </p:val>
                                        </p:tav>
                                        <p:tav tm="100000">
                                          <p:val>
                                            <p:fltVal val="1"/>
                                          </p:val>
                                        </p:tav>
                                      </p:tavLst>
                                    </p:anim>
                                    <p:animScale>
                                      <p:cBhvr>
                                        <p:cTn id="20" dur="26">
                                          <p:stCondLst>
                                            <p:cond delay="650"/>
                                          </p:stCondLst>
                                        </p:cTn>
                                        <p:tgtEl>
                                          <p:spTgt spid="105479"/>
                                        </p:tgtEl>
                                      </p:cBhvr>
                                      <p:to x="100000" y="60000"/>
                                    </p:animScale>
                                    <p:animScale>
                                      <p:cBhvr>
                                        <p:cTn id="21" dur="166" decel="50000">
                                          <p:stCondLst>
                                            <p:cond delay="676"/>
                                          </p:stCondLst>
                                        </p:cTn>
                                        <p:tgtEl>
                                          <p:spTgt spid="105479"/>
                                        </p:tgtEl>
                                      </p:cBhvr>
                                      <p:to x="100000" y="100000"/>
                                    </p:animScale>
                                    <p:animScale>
                                      <p:cBhvr>
                                        <p:cTn id="22" dur="26">
                                          <p:stCondLst>
                                            <p:cond delay="1312"/>
                                          </p:stCondLst>
                                        </p:cTn>
                                        <p:tgtEl>
                                          <p:spTgt spid="105479"/>
                                        </p:tgtEl>
                                      </p:cBhvr>
                                      <p:to x="100000" y="80000"/>
                                    </p:animScale>
                                    <p:animScale>
                                      <p:cBhvr>
                                        <p:cTn id="23" dur="166" decel="50000">
                                          <p:stCondLst>
                                            <p:cond delay="1338"/>
                                          </p:stCondLst>
                                        </p:cTn>
                                        <p:tgtEl>
                                          <p:spTgt spid="105479"/>
                                        </p:tgtEl>
                                      </p:cBhvr>
                                      <p:to x="100000" y="100000"/>
                                    </p:animScale>
                                    <p:animScale>
                                      <p:cBhvr>
                                        <p:cTn id="24" dur="26">
                                          <p:stCondLst>
                                            <p:cond delay="1642"/>
                                          </p:stCondLst>
                                        </p:cTn>
                                        <p:tgtEl>
                                          <p:spTgt spid="105479"/>
                                        </p:tgtEl>
                                      </p:cBhvr>
                                      <p:to x="100000" y="90000"/>
                                    </p:animScale>
                                    <p:animScale>
                                      <p:cBhvr>
                                        <p:cTn id="25" dur="166" decel="50000">
                                          <p:stCondLst>
                                            <p:cond delay="1668"/>
                                          </p:stCondLst>
                                        </p:cTn>
                                        <p:tgtEl>
                                          <p:spTgt spid="105479"/>
                                        </p:tgtEl>
                                      </p:cBhvr>
                                      <p:to x="100000" y="100000"/>
                                    </p:animScale>
                                    <p:animScale>
                                      <p:cBhvr>
                                        <p:cTn id="26" dur="26">
                                          <p:stCondLst>
                                            <p:cond delay="1808"/>
                                          </p:stCondLst>
                                        </p:cTn>
                                        <p:tgtEl>
                                          <p:spTgt spid="105479"/>
                                        </p:tgtEl>
                                      </p:cBhvr>
                                      <p:to x="100000" y="95000"/>
                                    </p:animScale>
                                    <p:animScale>
                                      <p:cBhvr>
                                        <p:cTn id="27" dur="166" decel="50000">
                                          <p:stCondLst>
                                            <p:cond delay="1834"/>
                                          </p:stCondLst>
                                        </p:cTn>
                                        <p:tgtEl>
                                          <p:spTgt spid="1054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14"/>
          <p:cNvSpPr>
            <a:spLocks noChangeArrowheads="1"/>
          </p:cNvSpPr>
          <p:nvPr/>
        </p:nvSpPr>
        <p:spPr bwMode="auto">
          <a:xfrm>
            <a:off x="152400" y="13335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Flow diagram for route selection</a:t>
            </a:r>
          </a:p>
        </p:txBody>
      </p:sp>
      <p:pic>
        <p:nvPicPr>
          <p:cNvPr id="1065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2365375"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371600"/>
            <a:ext cx="4878388"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76325"/>
            <a:ext cx="32178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221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6501"/>
                                        </p:tgtEl>
                                        <p:attrNameLst>
                                          <p:attrName>style.visibility</p:attrName>
                                        </p:attrNameLst>
                                      </p:cBhvr>
                                      <p:to>
                                        <p:strVal val="visible"/>
                                      </p:to>
                                    </p:set>
                                    <p:animEffect transition="in" filter="wipe(up)">
                                      <p:cBhvr>
                                        <p:cTn id="7" dur="500"/>
                                        <p:tgtEl>
                                          <p:spTgt spid="1065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503"/>
                                        </p:tgtEl>
                                        <p:attrNameLst>
                                          <p:attrName>style.visibility</p:attrName>
                                        </p:attrNameLst>
                                      </p:cBhvr>
                                      <p:to>
                                        <p:strVal val="visible"/>
                                      </p:to>
                                    </p:set>
                                    <p:animEffect transition="in" filter="wipe(left)">
                                      <p:cBhvr>
                                        <p:cTn id="12" dur="500"/>
                                        <p:tgtEl>
                                          <p:spTgt spid="1065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wipe(up)">
                                      <p:cBhvr>
                                        <p:cTn id="17" dur="500"/>
                                        <p:tgtEl>
                                          <p:spTgt spid="106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BGP messages</a:t>
            </a:r>
          </a:p>
        </p:txBody>
      </p:sp>
      <p:pic>
        <p:nvPicPr>
          <p:cNvPr id="1075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5" y="841375"/>
            <a:ext cx="37465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140075"/>
            <a:ext cx="3729038"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450" y="841375"/>
            <a:ext cx="3744913"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0125" y="3140075"/>
            <a:ext cx="37528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02200" y="4395788"/>
            <a:ext cx="24892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298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7525"/>
                                        </p:tgtEl>
                                        <p:attrNameLst>
                                          <p:attrName>style.visibility</p:attrName>
                                        </p:attrNameLst>
                                      </p:cBhvr>
                                      <p:to>
                                        <p:strVal val="visible"/>
                                      </p:to>
                                    </p:set>
                                    <p:anim calcmode="lin" valueType="num">
                                      <p:cBhvr>
                                        <p:cTn id="7" dur="500" fill="hold"/>
                                        <p:tgtEl>
                                          <p:spTgt spid="107525"/>
                                        </p:tgtEl>
                                        <p:attrNameLst>
                                          <p:attrName>ppt_w</p:attrName>
                                        </p:attrNameLst>
                                      </p:cBhvr>
                                      <p:tavLst>
                                        <p:tav tm="0">
                                          <p:val>
                                            <p:fltVal val="0"/>
                                          </p:val>
                                        </p:tav>
                                        <p:tav tm="100000">
                                          <p:val>
                                            <p:strVal val="#ppt_w"/>
                                          </p:val>
                                        </p:tav>
                                      </p:tavLst>
                                    </p:anim>
                                    <p:anim calcmode="lin" valueType="num">
                                      <p:cBhvr>
                                        <p:cTn id="8" dur="500" fill="hold"/>
                                        <p:tgtEl>
                                          <p:spTgt spid="107525"/>
                                        </p:tgtEl>
                                        <p:attrNameLst>
                                          <p:attrName>ppt_h</p:attrName>
                                        </p:attrNameLst>
                                      </p:cBhvr>
                                      <p:tavLst>
                                        <p:tav tm="0">
                                          <p:val>
                                            <p:fltVal val="0"/>
                                          </p:val>
                                        </p:tav>
                                        <p:tav tm="100000">
                                          <p:val>
                                            <p:strVal val="#ppt_h"/>
                                          </p:val>
                                        </p:tav>
                                      </p:tavLst>
                                    </p:anim>
                                    <p:animEffect transition="in" filter="fade">
                                      <p:cBhvr>
                                        <p:cTn id="9" dur="500"/>
                                        <p:tgtEl>
                                          <p:spTgt spid="10752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107526"/>
                                        </p:tgtEl>
                                        <p:attrNameLst>
                                          <p:attrName>style.visibility</p:attrName>
                                        </p:attrNameLst>
                                      </p:cBhvr>
                                      <p:to>
                                        <p:strVal val="visible"/>
                                      </p:to>
                                    </p:set>
                                    <p:anim calcmode="lin" valueType="num">
                                      <p:cBhvr>
                                        <p:cTn id="14" dur="500" fill="hold"/>
                                        <p:tgtEl>
                                          <p:spTgt spid="107526"/>
                                        </p:tgtEl>
                                        <p:attrNameLst>
                                          <p:attrName>ppt_w</p:attrName>
                                        </p:attrNameLst>
                                      </p:cBhvr>
                                      <p:tavLst>
                                        <p:tav tm="0">
                                          <p:val>
                                            <p:fltVal val="0"/>
                                          </p:val>
                                        </p:tav>
                                        <p:tav tm="100000">
                                          <p:val>
                                            <p:strVal val="#ppt_w"/>
                                          </p:val>
                                        </p:tav>
                                      </p:tavLst>
                                    </p:anim>
                                    <p:anim calcmode="lin" valueType="num">
                                      <p:cBhvr>
                                        <p:cTn id="15" dur="500" fill="hold"/>
                                        <p:tgtEl>
                                          <p:spTgt spid="107526"/>
                                        </p:tgtEl>
                                        <p:attrNameLst>
                                          <p:attrName>ppt_h</p:attrName>
                                        </p:attrNameLst>
                                      </p:cBhvr>
                                      <p:tavLst>
                                        <p:tav tm="0">
                                          <p:val>
                                            <p:fltVal val="0"/>
                                          </p:val>
                                        </p:tav>
                                        <p:tav tm="100000">
                                          <p:val>
                                            <p:strVal val="#ppt_h"/>
                                          </p:val>
                                        </p:tav>
                                      </p:tavLst>
                                    </p:anim>
                                    <p:animEffect transition="in" filter="fade">
                                      <p:cBhvr>
                                        <p:cTn id="16" dur="500"/>
                                        <p:tgtEl>
                                          <p:spTgt spid="1075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107527"/>
                                        </p:tgtEl>
                                        <p:attrNameLst>
                                          <p:attrName>style.visibility</p:attrName>
                                        </p:attrNameLst>
                                      </p:cBhvr>
                                      <p:to>
                                        <p:strVal val="visible"/>
                                      </p:to>
                                    </p:set>
                                    <p:anim calcmode="lin" valueType="num">
                                      <p:cBhvr>
                                        <p:cTn id="21" dur="500" fill="hold"/>
                                        <p:tgtEl>
                                          <p:spTgt spid="107527"/>
                                        </p:tgtEl>
                                        <p:attrNameLst>
                                          <p:attrName>ppt_w</p:attrName>
                                        </p:attrNameLst>
                                      </p:cBhvr>
                                      <p:tavLst>
                                        <p:tav tm="0">
                                          <p:val>
                                            <p:fltVal val="0"/>
                                          </p:val>
                                        </p:tav>
                                        <p:tav tm="100000">
                                          <p:val>
                                            <p:strVal val="#ppt_w"/>
                                          </p:val>
                                        </p:tav>
                                      </p:tavLst>
                                    </p:anim>
                                    <p:anim calcmode="lin" valueType="num">
                                      <p:cBhvr>
                                        <p:cTn id="22" dur="500" fill="hold"/>
                                        <p:tgtEl>
                                          <p:spTgt spid="107527"/>
                                        </p:tgtEl>
                                        <p:attrNameLst>
                                          <p:attrName>ppt_h</p:attrName>
                                        </p:attrNameLst>
                                      </p:cBhvr>
                                      <p:tavLst>
                                        <p:tav tm="0">
                                          <p:val>
                                            <p:fltVal val="0"/>
                                          </p:val>
                                        </p:tav>
                                        <p:tav tm="100000">
                                          <p:val>
                                            <p:strVal val="#ppt_h"/>
                                          </p:val>
                                        </p:tav>
                                      </p:tavLst>
                                    </p:anim>
                                    <p:animEffect transition="in" filter="fade">
                                      <p:cBhvr>
                                        <p:cTn id="23" dur="500"/>
                                        <p:tgtEl>
                                          <p:spTgt spid="1075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107528"/>
                                        </p:tgtEl>
                                        <p:attrNameLst>
                                          <p:attrName>style.visibility</p:attrName>
                                        </p:attrNameLst>
                                      </p:cBhvr>
                                      <p:to>
                                        <p:strVal val="visible"/>
                                      </p:to>
                                    </p:set>
                                    <p:anim calcmode="lin" valueType="num">
                                      <p:cBhvr>
                                        <p:cTn id="28" dur="500" fill="hold"/>
                                        <p:tgtEl>
                                          <p:spTgt spid="107528"/>
                                        </p:tgtEl>
                                        <p:attrNameLst>
                                          <p:attrName>ppt_w</p:attrName>
                                        </p:attrNameLst>
                                      </p:cBhvr>
                                      <p:tavLst>
                                        <p:tav tm="0">
                                          <p:val>
                                            <p:fltVal val="0"/>
                                          </p:val>
                                        </p:tav>
                                        <p:tav tm="100000">
                                          <p:val>
                                            <p:strVal val="#ppt_w"/>
                                          </p:val>
                                        </p:tav>
                                      </p:tavLst>
                                    </p:anim>
                                    <p:anim calcmode="lin" valueType="num">
                                      <p:cBhvr>
                                        <p:cTn id="29" dur="500" fill="hold"/>
                                        <p:tgtEl>
                                          <p:spTgt spid="107528"/>
                                        </p:tgtEl>
                                        <p:attrNameLst>
                                          <p:attrName>ppt_h</p:attrName>
                                        </p:attrNameLst>
                                      </p:cBhvr>
                                      <p:tavLst>
                                        <p:tav tm="0">
                                          <p:val>
                                            <p:fltVal val="0"/>
                                          </p:val>
                                        </p:tav>
                                        <p:tav tm="100000">
                                          <p:val>
                                            <p:strVal val="#ppt_h"/>
                                          </p:val>
                                        </p:tav>
                                      </p:tavLst>
                                    </p:anim>
                                    <p:animEffect transition="in" filter="fade">
                                      <p:cBhvr>
                                        <p:cTn id="30" dur="500"/>
                                        <p:tgtEl>
                                          <p:spTgt spid="1075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6" presetClass="entr" presetSubtype="0" fill="hold" nodeType="clickEffect">
                                  <p:stCondLst>
                                    <p:cond delay="0"/>
                                  </p:stCondLst>
                                  <p:childTnLst>
                                    <p:set>
                                      <p:cBhvr>
                                        <p:cTn id="34" dur="1" fill="hold">
                                          <p:stCondLst>
                                            <p:cond delay="0"/>
                                          </p:stCondLst>
                                        </p:cTn>
                                        <p:tgtEl>
                                          <p:spTgt spid="107529"/>
                                        </p:tgtEl>
                                        <p:attrNameLst>
                                          <p:attrName>style.visibility</p:attrName>
                                        </p:attrNameLst>
                                      </p:cBhvr>
                                      <p:to>
                                        <p:strVal val="visible"/>
                                      </p:to>
                                    </p:set>
                                    <p:animEffect transition="in" filter="wipe(down)">
                                      <p:cBhvr>
                                        <p:cTn id="35" dur="580">
                                          <p:stCondLst>
                                            <p:cond delay="0"/>
                                          </p:stCondLst>
                                        </p:cTn>
                                        <p:tgtEl>
                                          <p:spTgt spid="107529"/>
                                        </p:tgtEl>
                                      </p:cBhvr>
                                    </p:animEffect>
                                    <p:anim calcmode="lin" valueType="num">
                                      <p:cBhvr>
                                        <p:cTn id="36" dur="1822" tmFilter="0,0; 0.14,0.36; 0.43,0.73; 0.71,0.91; 1.0,1.0">
                                          <p:stCondLst>
                                            <p:cond delay="0"/>
                                          </p:stCondLst>
                                        </p:cTn>
                                        <p:tgtEl>
                                          <p:spTgt spid="10752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752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752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752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7529"/>
                                        </p:tgtEl>
                                        <p:attrNameLst>
                                          <p:attrName>ppt_y</p:attrName>
                                        </p:attrNameLst>
                                      </p:cBhvr>
                                      <p:tavLst>
                                        <p:tav tm="0" fmla="#ppt_y-sin(pi*$)/81">
                                          <p:val>
                                            <p:fltVal val="0"/>
                                          </p:val>
                                        </p:tav>
                                        <p:tav tm="100000">
                                          <p:val>
                                            <p:fltVal val="1"/>
                                          </p:val>
                                        </p:tav>
                                      </p:tavLst>
                                    </p:anim>
                                    <p:animScale>
                                      <p:cBhvr>
                                        <p:cTn id="41" dur="26">
                                          <p:stCondLst>
                                            <p:cond delay="650"/>
                                          </p:stCondLst>
                                        </p:cTn>
                                        <p:tgtEl>
                                          <p:spTgt spid="107529"/>
                                        </p:tgtEl>
                                      </p:cBhvr>
                                      <p:to x="100000" y="60000"/>
                                    </p:animScale>
                                    <p:animScale>
                                      <p:cBhvr>
                                        <p:cTn id="42" dur="166" decel="50000">
                                          <p:stCondLst>
                                            <p:cond delay="676"/>
                                          </p:stCondLst>
                                        </p:cTn>
                                        <p:tgtEl>
                                          <p:spTgt spid="107529"/>
                                        </p:tgtEl>
                                      </p:cBhvr>
                                      <p:to x="100000" y="100000"/>
                                    </p:animScale>
                                    <p:animScale>
                                      <p:cBhvr>
                                        <p:cTn id="43" dur="26">
                                          <p:stCondLst>
                                            <p:cond delay="1312"/>
                                          </p:stCondLst>
                                        </p:cTn>
                                        <p:tgtEl>
                                          <p:spTgt spid="107529"/>
                                        </p:tgtEl>
                                      </p:cBhvr>
                                      <p:to x="100000" y="80000"/>
                                    </p:animScale>
                                    <p:animScale>
                                      <p:cBhvr>
                                        <p:cTn id="44" dur="166" decel="50000">
                                          <p:stCondLst>
                                            <p:cond delay="1338"/>
                                          </p:stCondLst>
                                        </p:cTn>
                                        <p:tgtEl>
                                          <p:spTgt spid="107529"/>
                                        </p:tgtEl>
                                      </p:cBhvr>
                                      <p:to x="100000" y="100000"/>
                                    </p:animScale>
                                    <p:animScale>
                                      <p:cBhvr>
                                        <p:cTn id="45" dur="26">
                                          <p:stCondLst>
                                            <p:cond delay="1642"/>
                                          </p:stCondLst>
                                        </p:cTn>
                                        <p:tgtEl>
                                          <p:spTgt spid="107529"/>
                                        </p:tgtEl>
                                      </p:cBhvr>
                                      <p:to x="100000" y="90000"/>
                                    </p:animScale>
                                    <p:animScale>
                                      <p:cBhvr>
                                        <p:cTn id="46" dur="166" decel="50000">
                                          <p:stCondLst>
                                            <p:cond delay="1668"/>
                                          </p:stCondLst>
                                        </p:cTn>
                                        <p:tgtEl>
                                          <p:spTgt spid="107529"/>
                                        </p:tgtEl>
                                      </p:cBhvr>
                                      <p:to x="100000" y="100000"/>
                                    </p:animScale>
                                    <p:animScale>
                                      <p:cBhvr>
                                        <p:cTn id="47" dur="26">
                                          <p:stCondLst>
                                            <p:cond delay="1808"/>
                                          </p:stCondLst>
                                        </p:cTn>
                                        <p:tgtEl>
                                          <p:spTgt spid="107529"/>
                                        </p:tgtEl>
                                      </p:cBhvr>
                                      <p:to x="100000" y="95000"/>
                                    </p:animScale>
                                    <p:animScale>
                                      <p:cBhvr>
                                        <p:cTn id="48" dur="166" decel="50000">
                                          <p:stCondLst>
                                            <p:cond delay="1834"/>
                                          </p:stCondLst>
                                        </p:cTn>
                                        <p:tgtEl>
                                          <p:spTgt spid="1075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Check Your Understanding</a:t>
            </a:r>
          </a:p>
        </p:txBody>
      </p:sp>
      <p:sp>
        <p:nvSpPr>
          <p:cNvPr id="3" name="Content Placeholder 2"/>
          <p:cNvSpPr>
            <a:spLocks noGrp="1"/>
          </p:cNvSpPr>
          <p:nvPr>
            <p:ph idx="1"/>
          </p:nvPr>
        </p:nvSpPr>
        <p:spPr/>
        <p:txBody>
          <a:bodyPr/>
          <a:lstStyle/>
          <a:p>
            <a:pPr marL="0" indent="0" algn="just">
              <a:buNone/>
            </a:pPr>
            <a:endParaRPr lang="en-US" altLang="en-US" sz="3200" dirty="0">
              <a:latin typeface="Times New Roman" panose="02020603050405020304" charset="0"/>
              <a:cs typeface="Times New Roman" panose="02020603050405020304" charset="0"/>
            </a:endParaRPr>
          </a:p>
          <a:p>
            <a:pPr marL="0" indent="0" algn="just">
              <a:buNone/>
            </a:pPr>
            <a:endParaRPr lang="en-US" altLang="en-US" sz="3200" dirty="0">
              <a:latin typeface="Times New Roman" panose="02020603050405020304" charset="0"/>
              <a:cs typeface="Times New Roman" panose="02020603050405020304" charset="0"/>
            </a:endParaRPr>
          </a:p>
          <a:p>
            <a:pPr algn="just"/>
            <a:r>
              <a:rPr lang="en-US" altLang="en-US" sz="2800" dirty="0">
                <a:latin typeface="Times New Roman" panose="02020603050405020304" charset="0"/>
                <a:cs typeface="Times New Roman" panose="02020603050405020304" charset="0"/>
              </a:rPr>
              <a:t>Difference between RIP  and OSPF</a:t>
            </a:r>
          </a:p>
          <a:p>
            <a:pPr algn="just"/>
            <a:r>
              <a:rPr lang="en-US" altLang="en-IN" sz="2800" dirty="0">
                <a:latin typeface="Times New Roman" panose="02020603050405020304" charset="0"/>
                <a:cs typeface="Times New Roman" panose="02020603050405020304" charset="0"/>
              </a:rPr>
              <a:t>How does a router gets information about other AS?</a:t>
            </a:r>
          </a:p>
          <a:p>
            <a:pPr algn="just"/>
            <a:r>
              <a:rPr lang="en-US" altLang="en-IN" sz="2800" dirty="0">
                <a:latin typeface="Times New Roman" panose="02020603050405020304" charset="0"/>
                <a:cs typeface="Times New Roman" panose="02020603050405020304" charset="0"/>
              </a:rPr>
              <a:t>If there are n routers, then how many </a:t>
            </a:r>
            <a:r>
              <a:rPr lang="en-US" altLang="en-IN" sz="2800" dirty="0" err="1">
                <a:latin typeface="Times New Roman" panose="02020603050405020304" charset="0"/>
                <a:cs typeface="Times New Roman" panose="02020603050405020304" charset="0"/>
              </a:rPr>
              <a:t>iBGP</a:t>
            </a:r>
            <a:r>
              <a:rPr lang="en-US" altLang="en-IN" sz="2800" dirty="0">
                <a:latin typeface="Times New Roman" panose="02020603050405020304" charset="0"/>
                <a:cs typeface="Times New Roman" panose="02020603050405020304" charset="0"/>
              </a:rPr>
              <a:t> sessions are needed?</a:t>
            </a:r>
            <a:endParaRPr lang="en-US" altLang="en-IN"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800" dirty="0"/>
              <a:t>Student should be able to understand</a:t>
            </a:r>
          </a:p>
          <a:p>
            <a:pPr marL="0" lvl="1" algn="just">
              <a:buFont typeface="Arial" panose="020B0604020202020204" pitchFamily="34" charset="0"/>
            </a:pPr>
            <a:r>
              <a:rPr lang="en-US" sz="2400" dirty="0">
                <a:latin typeface="Times-Roman"/>
              </a:rPr>
              <a:t>Routing Algorithms</a:t>
            </a:r>
          </a:p>
          <a:p>
            <a:pPr marL="457200" lvl="2" algn="just">
              <a:buFont typeface="Arial" panose="020B0604020202020204" pitchFamily="34" charset="0"/>
            </a:pPr>
            <a:r>
              <a:rPr lang="en-US" sz="2400" dirty="0">
                <a:latin typeface="Times-Roman"/>
              </a:rPr>
              <a:t>Distance Vector</a:t>
            </a:r>
          </a:p>
          <a:p>
            <a:pPr marL="457200" lvl="2" algn="just">
              <a:buFont typeface="Arial" panose="020B0604020202020204" pitchFamily="34" charset="0"/>
            </a:pPr>
            <a:r>
              <a:rPr lang="en-US" sz="2400" dirty="0">
                <a:latin typeface="Times-Roman"/>
              </a:rPr>
              <a:t>Link state Routing</a:t>
            </a:r>
          </a:p>
          <a:p>
            <a:pPr marL="457200" lvl="2" algn="just">
              <a:buFont typeface="Arial" panose="020B0604020202020204" pitchFamily="34" charset="0"/>
            </a:pPr>
            <a:r>
              <a:rPr lang="en-US" sz="2400" dirty="0">
                <a:latin typeface="Times-Roman"/>
              </a:rPr>
              <a:t>Path Vector Routing</a:t>
            </a:r>
          </a:p>
          <a:p>
            <a:pPr marL="0" lvl="1" algn="just"/>
            <a:r>
              <a:rPr lang="en-US" sz="2400" dirty="0">
                <a:latin typeface="Times-Roman"/>
              </a:rPr>
              <a:t>Routing Protocols</a:t>
            </a:r>
          </a:p>
          <a:p>
            <a:pPr marL="457200" lvl="2" algn="just">
              <a:buFont typeface="Arial" panose="020B0604020202020204" pitchFamily="34" charset="0"/>
            </a:pPr>
            <a:r>
              <a:rPr lang="en-US" sz="2400" dirty="0">
                <a:latin typeface="Times-Roman"/>
              </a:rPr>
              <a:t>Routing Information Protocol RIP</a:t>
            </a:r>
          </a:p>
          <a:p>
            <a:pPr marL="457200" lvl="2" algn="just">
              <a:buFont typeface="Arial" panose="020B0604020202020204" pitchFamily="34" charset="0"/>
            </a:pPr>
            <a:r>
              <a:rPr lang="en-US" sz="2400" dirty="0">
                <a:latin typeface="Times-Roman"/>
              </a:rPr>
              <a:t>Open Shortest Path First OSPF</a:t>
            </a:r>
          </a:p>
          <a:p>
            <a:pPr marL="457200" lvl="2" algn="just">
              <a:buFont typeface="Arial" panose="020B0604020202020204" pitchFamily="34" charset="0"/>
            </a:pPr>
            <a:r>
              <a:rPr lang="en-US" sz="2400" dirty="0">
                <a:latin typeface="Times-Roman"/>
              </a:rPr>
              <a:t>Border Gateway Protocol BGP</a:t>
            </a:r>
          </a:p>
          <a:p>
            <a:pPr marL="0" indent="0">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317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865161" cy="646331"/>
          </a:xfrm>
          <a:prstGeom prst="rect">
            <a:avLst/>
          </a:prstGeom>
          <a:noFill/>
          <a:ln>
            <a:noFill/>
          </a:ln>
        </p:spPr>
        <p:txBody>
          <a:bodyPr wrap="non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defRPr/>
            </a:pPr>
            <a:r>
              <a:rPr lang="en-US" altLang="en-US" sz="3600" dirty="0">
                <a:solidFill>
                  <a:schemeClr val="hlink"/>
                </a:solidFill>
                <a:effectLst>
                  <a:outerShdw blurRad="38100" dist="38100" dir="2700000" algn="tl">
                    <a:srgbClr val="C0C0C0"/>
                  </a:outerShdw>
                </a:effectLst>
                <a:latin typeface="Times New Roman" pitchFamily="18" charset="0"/>
              </a:rPr>
              <a:t>Least-Cost Routing</a:t>
            </a:r>
          </a:p>
        </p:txBody>
      </p:sp>
      <p:sp>
        <p:nvSpPr>
          <p:cNvPr id="31755" name="Rectangle 10"/>
          <p:cNvSpPr>
            <a:spLocks noChangeArrowheads="1"/>
          </p:cNvSpPr>
          <p:nvPr/>
        </p:nvSpPr>
        <p:spPr bwMode="auto">
          <a:xfrm>
            <a:off x="381000" y="1293813"/>
            <a:ext cx="7924800" cy="2677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pitchFamily="18" charset="0"/>
              </a:rPr>
              <a:t>When an internet is modeled as a weighted graph, one of the ways to interpret the best route from the source router to the destination router is to find the least cost between the two. </a:t>
            </a:r>
          </a:p>
          <a:p>
            <a:pPr algn="just"/>
            <a:endParaRPr lang="en-US" altLang="en-US" sz="2800" dirty="0">
              <a:latin typeface="Times New Roman" panose="02020603050405020304" pitchFamily="18" charset="0"/>
            </a:endParaRPr>
          </a:p>
          <a:p>
            <a:pPr algn="just"/>
            <a:r>
              <a:rPr lang="en-US" altLang="en-US" sz="2800" dirty="0">
                <a:latin typeface="Times New Roman" panose="02020603050405020304" pitchFamily="18" charset="0"/>
              </a:rPr>
              <a:t>Least cost among all possible routes. </a:t>
            </a:r>
          </a:p>
        </p:txBody>
      </p:sp>
    </p:spTree>
    <p:extLst>
      <p:ext uri="{BB962C8B-B14F-4D97-AF65-F5344CB8AC3E}">
        <p14:creationId xmlns:p14="http://schemas.microsoft.com/office/powerpoint/2010/main" val="66802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An internet and its graphical representation</a:t>
            </a:r>
          </a:p>
        </p:txBody>
      </p:sp>
      <p:pic>
        <p:nvPicPr>
          <p:cNvPr id="747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90600"/>
            <a:ext cx="55911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2547938"/>
            <a:ext cx="44926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9100" y="4348163"/>
            <a:ext cx="434657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9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anim calcmode="lin" valueType="num">
                                      <p:cBhvr>
                                        <p:cTn id="7" dur="1000" fill="hold"/>
                                        <p:tgtEl>
                                          <p:spTgt spid="74758"/>
                                        </p:tgtEl>
                                        <p:attrNameLst>
                                          <p:attrName>ppt_w</p:attrName>
                                        </p:attrNameLst>
                                      </p:cBhvr>
                                      <p:tavLst>
                                        <p:tav tm="0">
                                          <p:val>
                                            <p:fltVal val="0"/>
                                          </p:val>
                                        </p:tav>
                                        <p:tav tm="100000">
                                          <p:val>
                                            <p:strVal val="#ppt_w"/>
                                          </p:val>
                                        </p:tav>
                                      </p:tavLst>
                                    </p:anim>
                                    <p:anim calcmode="lin" valueType="num">
                                      <p:cBhvr>
                                        <p:cTn id="8" dur="1000" fill="hold"/>
                                        <p:tgtEl>
                                          <p:spTgt spid="74758"/>
                                        </p:tgtEl>
                                        <p:attrNameLst>
                                          <p:attrName>ppt_h</p:attrName>
                                        </p:attrNameLst>
                                      </p:cBhvr>
                                      <p:tavLst>
                                        <p:tav tm="0">
                                          <p:val>
                                            <p:fltVal val="0"/>
                                          </p:val>
                                        </p:tav>
                                        <p:tav tm="100000">
                                          <p:val>
                                            <p:strVal val="#ppt_h"/>
                                          </p:val>
                                        </p:tav>
                                      </p:tavLst>
                                    </p:anim>
                                    <p:anim calcmode="lin" valueType="num">
                                      <p:cBhvr>
                                        <p:cTn id="9" dur="1000" fill="hold"/>
                                        <p:tgtEl>
                                          <p:spTgt spid="74758"/>
                                        </p:tgtEl>
                                        <p:attrNameLst>
                                          <p:attrName>style.rotation</p:attrName>
                                        </p:attrNameLst>
                                      </p:cBhvr>
                                      <p:tavLst>
                                        <p:tav tm="0">
                                          <p:val>
                                            <p:fltVal val="90"/>
                                          </p:val>
                                        </p:tav>
                                        <p:tav tm="100000">
                                          <p:val>
                                            <p:fltVal val="0"/>
                                          </p:val>
                                        </p:tav>
                                      </p:tavLst>
                                    </p:anim>
                                    <p:animEffect transition="in" filter="fade">
                                      <p:cBhvr>
                                        <p:cTn id="10" dur="1000"/>
                                        <p:tgtEl>
                                          <p:spTgt spid="7475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16" fill="hold" nodeType="clickEffect">
                                  <p:stCondLst>
                                    <p:cond delay="0"/>
                                  </p:stCondLst>
                                  <p:childTnLst>
                                    <p:set>
                                      <p:cBhvr>
                                        <p:cTn id="14" dur="1" fill="hold">
                                          <p:stCondLst>
                                            <p:cond delay="0"/>
                                          </p:stCondLst>
                                        </p:cTn>
                                        <p:tgtEl>
                                          <p:spTgt spid="74759"/>
                                        </p:tgtEl>
                                        <p:attrNameLst>
                                          <p:attrName>style.visibility</p:attrName>
                                        </p:attrNameLst>
                                      </p:cBhvr>
                                      <p:to>
                                        <p:strVal val="visible"/>
                                      </p:to>
                                    </p:set>
                                    <p:anim calcmode="lin" valueType="num">
                                      <p:cBhvr>
                                        <p:cTn id="15" dur="500" fill="hold"/>
                                        <p:tgtEl>
                                          <p:spTgt spid="74759"/>
                                        </p:tgtEl>
                                        <p:attrNameLst>
                                          <p:attrName>ppt_w</p:attrName>
                                        </p:attrNameLst>
                                      </p:cBhvr>
                                      <p:tavLst>
                                        <p:tav tm="0">
                                          <p:val>
                                            <p:fltVal val="0"/>
                                          </p:val>
                                        </p:tav>
                                        <p:tav tm="100000">
                                          <p:val>
                                            <p:strVal val="#ppt_w"/>
                                          </p:val>
                                        </p:tav>
                                      </p:tavLst>
                                    </p:anim>
                                    <p:anim calcmode="lin" valueType="num">
                                      <p:cBhvr>
                                        <p:cTn id="16" dur="500" fill="hold"/>
                                        <p:tgtEl>
                                          <p:spTgt spid="74759"/>
                                        </p:tgtEl>
                                        <p:attrNameLst>
                                          <p:attrName>ppt_h</p:attrName>
                                        </p:attrNameLst>
                                      </p:cBhvr>
                                      <p:tavLst>
                                        <p:tav tm="0">
                                          <p:val>
                                            <p:fltVal val="0"/>
                                          </p:val>
                                        </p:tav>
                                        <p:tav tm="100000">
                                          <p:val>
                                            <p:strVal val="#ppt_h"/>
                                          </p:val>
                                        </p:tav>
                                      </p:tavLst>
                                    </p:anim>
                                    <p:animEffect transition="in" filter="fade">
                                      <p:cBhvr>
                                        <p:cTn id="17" dur="500"/>
                                        <p:tgtEl>
                                          <p:spTgt spid="747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12" fill="hold" nodeType="clickEffect">
                                  <p:stCondLst>
                                    <p:cond delay="0"/>
                                  </p:stCondLst>
                                  <p:childTnLst>
                                    <p:set>
                                      <p:cBhvr>
                                        <p:cTn id="21" dur="1" fill="hold">
                                          <p:stCondLst>
                                            <p:cond delay="0"/>
                                          </p:stCondLst>
                                        </p:cTn>
                                        <p:tgtEl>
                                          <p:spTgt spid="74757"/>
                                        </p:tgtEl>
                                        <p:attrNameLst>
                                          <p:attrName>style.visibility</p:attrName>
                                        </p:attrNameLst>
                                      </p:cBhvr>
                                      <p:to>
                                        <p:strVal val="visible"/>
                                      </p:to>
                                    </p:set>
                                    <p:anim calcmode="lin" valueType="num">
                                      <p:cBhvr additive="base">
                                        <p:cTn id="22" dur="500" fill="hold"/>
                                        <p:tgtEl>
                                          <p:spTgt spid="74757"/>
                                        </p:tgtEl>
                                        <p:attrNameLst>
                                          <p:attrName>ppt_x</p:attrName>
                                        </p:attrNameLst>
                                      </p:cBhvr>
                                      <p:tavLst>
                                        <p:tav tm="0">
                                          <p:val>
                                            <p:strVal val="0-#ppt_w/2"/>
                                          </p:val>
                                        </p:tav>
                                        <p:tav tm="100000">
                                          <p:val>
                                            <p:strVal val="#ppt_x"/>
                                          </p:val>
                                        </p:tav>
                                      </p:tavLst>
                                    </p:anim>
                                    <p:anim calcmode="lin" valueType="num">
                                      <p:cBhvr additive="base">
                                        <p:cTn id="23" dur="500" fill="hold"/>
                                        <p:tgtEl>
                                          <p:spTgt spid="747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2062</Words>
  <Application>Microsoft Office PowerPoint</Application>
  <PresentationFormat>On-screen Show (4:3)</PresentationFormat>
  <Paragraphs>310</Paragraphs>
  <Slides>77</Slides>
  <Notes>73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0</vt:i4>
      </vt:variant>
      <vt:variant>
        <vt:lpstr>Slide Titles</vt:lpstr>
      </vt:variant>
      <vt:variant>
        <vt:i4>77</vt:i4>
      </vt:variant>
    </vt:vector>
  </HeadingPairs>
  <TitlesOfParts>
    <vt:vector size="89" baseType="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Jansi Rani S V</cp:lastModifiedBy>
  <cp:revision>993</cp:revision>
  <dcterms:created xsi:type="dcterms:W3CDTF">2008-07-27T22:34:00Z</dcterms:created>
  <dcterms:modified xsi:type="dcterms:W3CDTF">2022-10-11T06:15:10Z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